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1" r:id="rId3"/>
  </p:sldMasterIdLst>
  <p:notesMasterIdLst>
    <p:notesMasterId r:id="rId63"/>
  </p:notesMasterIdLst>
  <p:handoutMasterIdLst>
    <p:handoutMasterId r:id="rId64"/>
  </p:handoutMasterIdLst>
  <p:sldIdLst>
    <p:sldId id="379" r:id="rId4"/>
    <p:sldId id="412" r:id="rId5"/>
    <p:sldId id="329" r:id="rId6"/>
    <p:sldId id="330" r:id="rId7"/>
    <p:sldId id="359" r:id="rId8"/>
    <p:sldId id="416" r:id="rId9"/>
    <p:sldId id="417" r:id="rId10"/>
    <p:sldId id="418" r:id="rId11"/>
    <p:sldId id="419" r:id="rId12"/>
    <p:sldId id="420" r:id="rId13"/>
    <p:sldId id="421" r:id="rId14"/>
    <p:sldId id="366" r:id="rId15"/>
    <p:sldId id="331" r:id="rId16"/>
    <p:sldId id="357" r:id="rId17"/>
    <p:sldId id="358" r:id="rId18"/>
    <p:sldId id="423" r:id="rId19"/>
    <p:sldId id="422" r:id="rId20"/>
    <p:sldId id="355" r:id="rId21"/>
    <p:sldId id="368" r:id="rId22"/>
    <p:sldId id="369" r:id="rId23"/>
    <p:sldId id="370" r:id="rId24"/>
    <p:sldId id="371" r:id="rId25"/>
    <p:sldId id="380" r:id="rId26"/>
    <p:sldId id="374" r:id="rId27"/>
    <p:sldId id="376" r:id="rId28"/>
    <p:sldId id="373" r:id="rId29"/>
    <p:sldId id="413" r:id="rId30"/>
    <p:sldId id="381" r:id="rId31"/>
    <p:sldId id="382" r:id="rId32"/>
    <p:sldId id="383" r:id="rId33"/>
    <p:sldId id="384" r:id="rId34"/>
    <p:sldId id="385"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4" r:id="rId54"/>
    <p:sldId id="405" r:id="rId55"/>
    <p:sldId id="406" r:id="rId56"/>
    <p:sldId id="407" r:id="rId57"/>
    <p:sldId id="408" r:id="rId58"/>
    <p:sldId id="409" r:id="rId59"/>
    <p:sldId id="410" r:id="rId60"/>
    <p:sldId id="414" r:id="rId61"/>
    <p:sldId id="346" r:id="rId62"/>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F6B"/>
    <a:srgbClr val="00AAE7"/>
    <a:srgbClr val="3AAAE7"/>
    <a:srgbClr val="3AAADC"/>
    <a:srgbClr val="CC3399"/>
    <a:srgbClr val="81C569"/>
    <a:srgbClr val="8FCC7A"/>
    <a:srgbClr val="00CC99"/>
    <a:srgbClr val="993366"/>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168" y="-8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19995990732067"/>
          <c:y val="0.12799994415591667"/>
          <c:w val="0.73251469676414771"/>
          <c:h val="0.87200005584408335"/>
        </c:manualLayout>
      </c:layout>
      <c:doughnutChart>
        <c:varyColors val="1"/>
        <c:ser>
          <c:idx val="0"/>
          <c:order val="0"/>
          <c:tx>
            <c:v>Colonne1</c:v>
          </c:tx>
          <c:dPt>
            <c:idx val="0"/>
            <c:bubble3D val="0"/>
            <c:spPr>
              <a:solidFill>
                <a:srgbClr val="3494BA"/>
              </a:solidFill>
              <a:ln>
                <a:noFill/>
              </a:ln>
            </c:spPr>
            <c:extLst>
              <c:ext xmlns:c16="http://schemas.microsoft.com/office/drawing/2014/chart" uri="{C3380CC4-5D6E-409C-BE32-E72D297353CC}">
                <c16:uniqueId val="{00000001-FE96-4A56-8E0D-687182A0B9C2}"/>
              </c:ext>
            </c:extLst>
          </c:dPt>
          <c:dPt>
            <c:idx val="1"/>
            <c:bubble3D val="0"/>
            <c:spPr>
              <a:solidFill>
                <a:srgbClr val="58B6C0"/>
              </a:solidFill>
              <a:ln>
                <a:noFill/>
              </a:ln>
            </c:spPr>
            <c:extLst>
              <c:ext xmlns:c16="http://schemas.microsoft.com/office/drawing/2014/chart" uri="{C3380CC4-5D6E-409C-BE32-E72D297353CC}">
                <c16:uniqueId val="{00000003-FE96-4A56-8E0D-687182A0B9C2}"/>
              </c:ext>
            </c:extLst>
          </c:dPt>
          <c:dPt>
            <c:idx val="2"/>
            <c:bubble3D val="0"/>
            <c:spPr>
              <a:solidFill>
                <a:srgbClr val="75BDA7"/>
              </a:solidFill>
              <a:ln>
                <a:noFill/>
              </a:ln>
            </c:spPr>
            <c:extLst>
              <c:ext xmlns:c16="http://schemas.microsoft.com/office/drawing/2014/chart" uri="{C3380CC4-5D6E-409C-BE32-E72D297353CC}">
                <c16:uniqueId val="{00000005-FE96-4A56-8E0D-687182A0B9C2}"/>
              </c:ext>
            </c:extLst>
          </c:dPt>
          <c:dPt>
            <c:idx val="3"/>
            <c:bubble3D val="0"/>
            <c:spPr>
              <a:solidFill>
                <a:srgbClr val="7A8C8E"/>
              </a:solidFill>
              <a:ln>
                <a:noFill/>
              </a:ln>
            </c:spPr>
            <c:extLst>
              <c:ext xmlns:c16="http://schemas.microsoft.com/office/drawing/2014/chart" uri="{C3380CC4-5D6E-409C-BE32-E72D297353CC}">
                <c16:uniqueId val="{00000007-FE96-4A56-8E0D-687182A0B9C2}"/>
              </c:ext>
            </c:extLst>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1197" b="1" i="0" u="none" strike="noStrike" kern="1200" baseline="0">
                    <a:solidFill>
                      <a:srgbClr val="FFFFFF"/>
                    </a:solidFill>
                    <a:latin typeface="Calibri"/>
                  </a:defRPr>
                </a:pPr>
                <a:endParaRPr lang="fr-FR"/>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4"/>
              <c:pt idx="0">
                <c:v>0 - 12 ans</c:v>
              </c:pt>
              <c:pt idx="1">
                <c:v>14-15 ans</c:v>
              </c:pt>
              <c:pt idx="2">
                <c:v>16-18 ans</c:v>
              </c:pt>
              <c:pt idx="3">
                <c:v>plus de 18 ans</c:v>
              </c:pt>
            </c:strLit>
          </c:cat>
          <c:val>
            <c:numLit>
              <c:formatCode>General</c:formatCode>
              <c:ptCount val="4"/>
              <c:pt idx="0">
                <c:v>0.32</c:v>
              </c:pt>
              <c:pt idx="1">
                <c:v>0.15</c:v>
              </c:pt>
              <c:pt idx="2">
                <c:v>0.43</c:v>
              </c:pt>
              <c:pt idx="3">
                <c:v>0.1</c:v>
              </c:pt>
            </c:numLit>
          </c:val>
          <c:extLst>
            <c:ext xmlns:c16="http://schemas.microsoft.com/office/drawing/2014/chart" uri="{C3380CC4-5D6E-409C-BE32-E72D297353CC}">
              <c16:uniqueId val="{00000008-FE96-4A56-8E0D-687182A0B9C2}"/>
            </c:ext>
          </c:extLst>
        </c:ser>
        <c:dLbls>
          <c:showLegendKey val="0"/>
          <c:showVal val="0"/>
          <c:showCatName val="0"/>
          <c:showSerName val="0"/>
          <c:showPercent val="0"/>
          <c:showBubbleSize val="0"/>
          <c:showLeaderLines val="1"/>
        </c:dLbls>
        <c:firstSliceAng val="360"/>
        <c:holeSize val="50"/>
      </c:doughnutChart>
      <c:spPr>
        <a:noFill/>
        <a:ln>
          <a:noFill/>
        </a:ln>
      </c:spPr>
    </c:plotArea>
    <c:legend>
      <c:legendPos val="r"/>
      <c:layout>
        <c:manualLayout>
          <c:xMode val="edge"/>
          <c:yMode val="edge"/>
          <c:x val="5.1635288517387903E-3"/>
          <c:y val="1.3527155259438726E-3"/>
          <c:w val="0.9939704805993389"/>
          <c:h val="0.11174691718522398"/>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595959"/>
              </a:solidFill>
              <a:latin typeface="Calibri"/>
            </a:defRPr>
          </a:pPr>
          <a:endParaRPr lang="fr-FR"/>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000000"/>
          </a:solidFill>
          <a:latin typeface="Calibri"/>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lang="fr-FR" sz="1600" b="1" i="0" u="none" strike="noStrike" kern="1200" cap="all" spc="120" baseline="0">
                <a:solidFill>
                  <a:srgbClr val="595959"/>
                </a:solidFill>
                <a:latin typeface="Calibri"/>
              </a:defRPr>
            </a:pPr>
            <a:r>
              <a:rPr lang="fr-FR" sz="1600" b="1" i="0" u="none" strike="noStrike" kern="1200" cap="all" spc="120" baseline="0">
                <a:solidFill>
                  <a:srgbClr val="595959"/>
                </a:solidFill>
                <a:uFillTx/>
                <a:latin typeface="Calibri"/>
              </a:rPr>
              <a:t>Enfants suivis en MJIE</a:t>
            </a:r>
          </a:p>
        </c:rich>
      </c:tx>
      <c:overlay val="0"/>
      <c:spPr>
        <a:noFill/>
        <a:ln>
          <a:noFill/>
        </a:ln>
      </c:spPr>
    </c:title>
    <c:autoTitleDeleted val="0"/>
    <c:view3D>
      <c:rotX val="8"/>
      <c:rotY val="13"/>
      <c:rAngAx val="1"/>
    </c:view3D>
    <c:floor>
      <c:thickness val="0"/>
      <c:spPr>
        <a:noFill/>
        <a:ln>
          <a:noFill/>
        </a:ln>
      </c:spPr>
    </c:floor>
    <c:sideWall>
      <c:thickness val="0"/>
      <c:spPr>
        <a:noFill/>
        <a:ln>
          <a:noFill/>
        </a:ln>
      </c:spPr>
    </c:sideWall>
    <c:backWall>
      <c:thickness val="0"/>
      <c:spPr>
        <a:noFill/>
        <a:ln>
          <a:noFill/>
        </a:ln>
      </c:spPr>
    </c:backWall>
    <c:plotArea>
      <c:layout/>
      <c:bar3DChart>
        <c:barDir val="col"/>
        <c:grouping val="stacked"/>
        <c:varyColors val="0"/>
        <c:ser>
          <c:idx val="0"/>
          <c:order val="0"/>
          <c:tx>
            <c:v>Colonne1</c:v>
          </c:tx>
          <c:spPr>
            <a:solidFill>
              <a:srgbClr val="58B6C0"/>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800" b="1" i="0" u="none" strike="noStrike" kern="1200" baseline="0">
                    <a:solidFill>
                      <a:srgbClr val="FFFFFF"/>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Lit>
              <c:formatCode>General</c:formatCode>
              <c:ptCount val="5"/>
              <c:pt idx="0">
                <c:v>2019</c:v>
              </c:pt>
              <c:pt idx="1">
                <c:v>2020</c:v>
              </c:pt>
              <c:pt idx="2">
                <c:v>2021</c:v>
              </c:pt>
              <c:pt idx="3">
                <c:v>2022</c:v>
              </c:pt>
              <c:pt idx="4">
                <c:v>2023</c:v>
              </c:pt>
            </c:numLit>
          </c:cat>
          <c:val>
            <c:numLit>
              <c:formatCode>General</c:formatCode>
              <c:ptCount val="5"/>
              <c:pt idx="0">
                <c:v>777</c:v>
              </c:pt>
              <c:pt idx="1">
                <c:v>845</c:v>
              </c:pt>
              <c:pt idx="2">
                <c:v>818</c:v>
              </c:pt>
              <c:pt idx="3">
                <c:v>836</c:v>
              </c:pt>
              <c:pt idx="4">
                <c:v>762</c:v>
              </c:pt>
            </c:numLit>
          </c:val>
          <c:extLst>
            <c:ext xmlns:c16="http://schemas.microsoft.com/office/drawing/2014/chart" uri="{C3380CC4-5D6E-409C-BE32-E72D297353CC}">
              <c16:uniqueId val="{00000000-CEFE-4BB8-8D22-34F0AAAE4041}"/>
            </c:ext>
          </c:extLst>
        </c:ser>
        <c:dLbls>
          <c:showLegendKey val="0"/>
          <c:showVal val="0"/>
          <c:showCatName val="0"/>
          <c:showSerName val="0"/>
          <c:showPercent val="0"/>
          <c:showBubbleSize val="0"/>
        </c:dLbls>
        <c:gapWidth val="79"/>
        <c:shape val="box"/>
        <c:axId val="1612900176"/>
        <c:axId val="1612896016"/>
        <c:axId val="0"/>
      </c:bar3DChart>
      <c:valAx>
        <c:axId val="1612896016"/>
        <c:scaling>
          <c:orientation val="minMax"/>
        </c:scaling>
        <c:delete val="1"/>
        <c:axPos val="l"/>
        <c:numFmt formatCode="General" sourceLinked="0"/>
        <c:majorTickMark val="none"/>
        <c:minorTickMark val="none"/>
        <c:tickLblPos val="nextTo"/>
        <c:crossAx val="1612900176"/>
        <c:crosses val="autoZero"/>
        <c:crossBetween val="between"/>
      </c:valAx>
      <c:catAx>
        <c:axId val="1612900176"/>
        <c:scaling>
          <c:orientation val="minMax"/>
        </c:scaling>
        <c:delete val="0"/>
        <c:axPos val="b"/>
        <c:majorGridlines>
          <c:spPr>
            <a:ln w="9528" cap="flat">
              <a:solidFill>
                <a:srgbClr val="D9D9D9"/>
              </a:solidFill>
              <a:prstDash val="solid"/>
              <a:round/>
            </a:ln>
          </c:spPr>
        </c:majorGridlines>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800" b="0" i="0" u="none" strike="noStrike" kern="1200" cap="all" spc="120" baseline="0">
                <a:solidFill>
                  <a:srgbClr val="595959"/>
                </a:solidFill>
                <a:latin typeface="Calibri"/>
              </a:defRPr>
            </a:pPr>
            <a:endParaRPr lang="fr-FR"/>
          </a:p>
        </c:txPr>
        <c:crossAx val="1612896016"/>
        <c:crosses val="autoZero"/>
        <c:auto val="1"/>
        <c:lblAlgn val="ctr"/>
        <c:lblOffset val="100"/>
        <c:noMultiLvlLbl val="0"/>
      </c:catAx>
      <c:spPr>
        <a:noFill/>
        <a:ln>
          <a:noFill/>
        </a:ln>
      </c:spPr>
    </c:plotArea>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000000"/>
          </a:solidFill>
          <a:latin typeface="Calibri"/>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lang="fr-FR" sz="1600" b="1" i="0" u="none" strike="noStrike" kern="1200" baseline="0">
                <a:solidFill>
                  <a:srgbClr val="595959"/>
                </a:solidFill>
                <a:latin typeface="Calibri"/>
              </a:defRPr>
            </a:pPr>
            <a:r>
              <a:rPr lang="fr-FR" sz="1600" b="1" i="0" u="none" strike="noStrike" kern="1200" cap="none" spc="0" baseline="0">
                <a:solidFill>
                  <a:srgbClr val="595959"/>
                </a:solidFill>
                <a:uFillTx/>
                <a:latin typeface="Calibri"/>
              </a:rPr>
              <a:t>Nombre de jeunes suivis en MO</a:t>
            </a:r>
          </a:p>
        </c:rich>
      </c:tx>
      <c:overlay val="0"/>
      <c:spPr>
        <a:noFill/>
        <a:ln>
          <a:noFill/>
        </a:ln>
      </c:spPr>
    </c:title>
    <c:autoTitleDeleted val="0"/>
    <c:view3D>
      <c:rotX val="8"/>
      <c:rotY val="13"/>
      <c:rAngAx val="1"/>
    </c:view3D>
    <c:floor>
      <c:thickness val="0"/>
      <c:spPr>
        <a:noFill/>
        <a:ln>
          <a:noFill/>
        </a:ln>
      </c:spPr>
    </c:floor>
    <c:sideWall>
      <c:thickness val="0"/>
      <c:spPr>
        <a:noFill/>
        <a:ln>
          <a:noFill/>
        </a:ln>
      </c:spPr>
    </c:sideWall>
    <c:backWall>
      <c:thickness val="0"/>
      <c:spPr>
        <a:noFill/>
        <a:ln>
          <a:noFill/>
        </a:ln>
      </c:spPr>
    </c:backWall>
    <c:plotArea>
      <c:layout/>
      <c:bar3DChart>
        <c:barDir val="col"/>
        <c:grouping val="clustered"/>
        <c:varyColors val="0"/>
        <c:ser>
          <c:idx val="0"/>
          <c:order val="0"/>
          <c:tx>
            <c:v>Série 1</c:v>
          </c:tx>
          <c:spPr>
            <a:gradFill>
              <a:gsLst>
                <a:gs pos="0">
                  <a:srgbClr val="55A1C4"/>
                </a:gs>
                <a:gs pos="100000">
                  <a:srgbClr val="2D97C1"/>
                </a:gs>
              </a:gsLst>
              <a:lin ang="5400000"/>
            </a:gradFill>
            <a:ln>
              <a:noFill/>
            </a:ln>
            <a:effectLst>
              <a:outerShdw dist="19046" dir="5400000" algn="tl">
                <a:srgbClr val="000000">
                  <a:alpha val="63000"/>
                </a:srgbClr>
              </a:outerShdw>
            </a:effectLst>
          </c:spPr>
          <c:invertIfNegative val="0"/>
          <c:dLbls>
            <c:dLbl>
              <c:idx val="0"/>
              <c:layout>
                <c:manualLayout>
                  <c:x val="-4.5327000401875891E-3"/>
                  <c:y val="0.11209316579834508"/>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0BC3-4CF0-AB4B-31DC10C80E94}"/>
                </c:ext>
              </c:extLst>
            </c:dLbl>
            <c:dLbl>
              <c:idx val="1"/>
              <c:layout>
                <c:manualLayout>
                  <c:x val="-1.5109000133958536E-3"/>
                  <c:y val="9.9638369598528967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0BC3-4CF0-AB4B-31DC10C80E94}"/>
                </c:ext>
              </c:extLst>
            </c:dLbl>
            <c:dLbl>
              <c:idx val="2"/>
              <c:layout>
                <c:manualLayout>
                  <c:x val="0"/>
                  <c:y val="0.10586576769843696"/>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0BC3-4CF0-AB4B-31DC10C80E94}"/>
                </c:ext>
              </c:extLst>
            </c:dLbl>
            <c:dLbl>
              <c:idx val="3"/>
              <c:layout>
                <c:manualLayout>
                  <c:x val="-1.1079805436711712E-16"/>
                  <c:y val="0.11832056389825314"/>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0BC3-4CF0-AB4B-31DC10C80E94}"/>
                </c:ext>
              </c:extLst>
            </c:dLbl>
            <c:dLbl>
              <c:idx val="4"/>
              <c:layout>
                <c:manualLayout>
                  <c:x val="0"/>
                  <c:y val="0.11209316579834508"/>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0BC3-4CF0-AB4B-31DC10C80E94}"/>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1100" b="1" i="0" u="none" strike="noStrike" kern="1200" baseline="0">
                    <a:solidFill>
                      <a:schemeClr val="bg1"/>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numLit>
              <c:formatCode>General</c:formatCode>
              <c:ptCount val="5"/>
              <c:pt idx="0">
                <c:v>2019</c:v>
              </c:pt>
              <c:pt idx="1">
                <c:v>2020</c:v>
              </c:pt>
              <c:pt idx="2">
                <c:v>2021</c:v>
              </c:pt>
              <c:pt idx="3">
                <c:v>2022</c:v>
              </c:pt>
              <c:pt idx="4">
                <c:v>2023</c:v>
              </c:pt>
            </c:numLit>
          </c:cat>
          <c:val>
            <c:numLit>
              <c:formatCode>General</c:formatCode>
              <c:ptCount val="5"/>
              <c:pt idx="0">
                <c:v>773</c:v>
              </c:pt>
              <c:pt idx="1">
                <c:v>609</c:v>
              </c:pt>
              <c:pt idx="2">
                <c:v>662</c:v>
              </c:pt>
              <c:pt idx="3">
                <c:v>730</c:v>
              </c:pt>
              <c:pt idx="4">
                <c:v>728</c:v>
              </c:pt>
            </c:numLit>
          </c:val>
          <c:extLst>
            <c:ext xmlns:c16="http://schemas.microsoft.com/office/drawing/2014/chart" uri="{C3380CC4-5D6E-409C-BE32-E72D297353CC}">
              <c16:uniqueId val="{00000000-0BC3-4CF0-AB4B-31DC10C80E94}"/>
            </c:ext>
          </c:extLst>
        </c:ser>
        <c:dLbls>
          <c:showLegendKey val="0"/>
          <c:showVal val="0"/>
          <c:showCatName val="0"/>
          <c:showSerName val="0"/>
          <c:showPercent val="0"/>
          <c:showBubbleSize val="0"/>
        </c:dLbls>
        <c:gapWidth val="150"/>
        <c:shape val="box"/>
        <c:axId val="1612896432"/>
        <c:axId val="1612895600"/>
        <c:axId val="0"/>
      </c:bar3DChart>
      <c:valAx>
        <c:axId val="1612895600"/>
        <c:scaling>
          <c:orientation val="minMax"/>
        </c:scaling>
        <c:delete val="0"/>
        <c:axPos val="l"/>
        <c:majorGridlines>
          <c:spPr>
            <a:ln w="9528" cap="flat">
              <a:solidFill>
                <a:srgbClr val="D9D9D9"/>
              </a:solidFill>
              <a:prstDash val="solid"/>
              <a:round/>
            </a:ln>
          </c:spPr>
        </c:majorGridlines>
        <c:numFmt formatCode="0"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595959"/>
                </a:solidFill>
                <a:latin typeface="Calibri"/>
              </a:defRPr>
            </a:pPr>
            <a:endParaRPr lang="fr-FR"/>
          </a:p>
        </c:txPr>
        <c:crossAx val="1612896432"/>
        <c:crosses val="autoZero"/>
        <c:crossBetween val="between"/>
      </c:valAx>
      <c:catAx>
        <c:axId val="1612896432"/>
        <c:scaling>
          <c:orientation val="minMax"/>
        </c:scaling>
        <c:delete val="0"/>
        <c:axPos val="b"/>
        <c:numFmt formatCode="General" sourceLinked="0"/>
        <c:majorTickMark val="none"/>
        <c:minorTickMark val="none"/>
        <c:tickLblPos val="nextTo"/>
        <c:spPr>
          <a:noFill/>
          <a:ln w="12701"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595959"/>
                </a:solidFill>
                <a:latin typeface="Calibri"/>
              </a:defRPr>
            </a:pPr>
            <a:endParaRPr lang="fr-FR"/>
          </a:p>
        </c:txPr>
        <c:crossAx val="1612895600"/>
        <c:crosses val="autoZero"/>
        <c:auto val="1"/>
        <c:lblAlgn val="ctr"/>
        <c:lblOffset val="100"/>
        <c:noMultiLvlLbl val="0"/>
      </c:catAx>
      <c:spPr>
        <a:noFill/>
        <a:ln>
          <a:noFill/>
        </a:ln>
      </c:spPr>
    </c:plotArea>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373545"/>
          </a:solidFill>
          <a:latin typeface="Calibri"/>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lang="fr-FR" sz="1400" b="0" i="0" u="none" strike="noStrike" kern="1200" spc="0" baseline="0">
                <a:solidFill>
                  <a:srgbClr val="595959"/>
                </a:solidFill>
                <a:latin typeface="Calibri"/>
              </a:defRPr>
            </a:pPr>
            <a:r>
              <a:rPr lang="fr-FR" sz="1400" b="0" i="0" u="none" strike="noStrike" kern="1200" cap="none" spc="0" baseline="0" dirty="0">
                <a:solidFill>
                  <a:srgbClr val="595959"/>
                </a:solidFill>
                <a:uFillTx/>
                <a:latin typeface="Calibri"/>
              </a:rPr>
              <a:t>Nombre de jeunes placés en établissement de </a:t>
            </a:r>
            <a:r>
              <a:rPr lang="fr-FR" sz="1400" b="0" i="0" u="none" strike="noStrike" kern="1200" cap="none" spc="0" baseline="0" dirty="0" smtClean="0">
                <a:solidFill>
                  <a:srgbClr val="595959"/>
                </a:solidFill>
                <a:uFillTx/>
                <a:latin typeface="Calibri"/>
              </a:rPr>
              <a:t>Placement au </a:t>
            </a:r>
            <a:r>
              <a:rPr lang="fr-FR" sz="1400" b="0" i="0" u="none" strike="noStrike" kern="1200" cap="none" spc="0" baseline="0" dirty="0">
                <a:solidFill>
                  <a:srgbClr val="595959"/>
                </a:solidFill>
                <a:uFillTx/>
                <a:latin typeface="Calibri"/>
              </a:rPr>
              <a:t>pénal - Secteur Public</a:t>
            </a:r>
          </a:p>
        </c:rich>
      </c:tx>
      <c:overlay val="0"/>
      <c:spPr>
        <a:noFill/>
        <a:ln>
          <a:noFill/>
        </a:ln>
      </c:spPr>
    </c:title>
    <c:autoTitleDeleted val="0"/>
    <c:plotArea>
      <c:layout/>
      <c:barChart>
        <c:barDir val="col"/>
        <c:grouping val="clustered"/>
        <c:varyColors val="0"/>
        <c:ser>
          <c:idx val="0"/>
          <c:order val="0"/>
          <c:tx>
            <c:v>UEHC</c:v>
          </c:tx>
          <c:spPr>
            <a:solidFill>
              <a:srgbClr val="B8CDE8"/>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900" b="0" i="0" u="none" strike="noStrike" kern="1200" baseline="0">
                    <a:solidFill>
                      <a:srgbClr val="404040"/>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Lit>
              <c:ptCount val="1"/>
              <c:pt idx="0">
                <c:v>Nombre de jeunes placés</c:v>
              </c:pt>
            </c:strLit>
          </c:cat>
          <c:val>
            <c:numLit>
              <c:formatCode>General</c:formatCode>
              <c:ptCount val="1"/>
              <c:pt idx="0">
                <c:v>41</c:v>
              </c:pt>
            </c:numLit>
          </c:val>
          <c:extLst>
            <c:ext xmlns:c16="http://schemas.microsoft.com/office/drawing/2014/chart" uri="{C3380CC4-5D6E-409C-BE32-E72D297353CC}">
              <c16:uniqueId val="{00000000-5768-4D99-8BB9-D0DC3D55271A}"/>
            </c:ext>
          </c:extLst>
        </c:ser>
        <c:ser>
          <c:idx val="1"/>
          <c:order val="1"/>
          <c:tx>
            <c:v>UEHD</c:v>
          </c:tx>
          <c:spPr>
            <a:solidFill>
              <a:srgbClr val="84AEDC"/>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900" b="0" i="0" u="none" strike="noStrike" kern="1200" baseline="0">
                    <a:solidFill>
                      <a:srgbClr val="404040"/>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Lit>
              <c:ptCount val="1"/>
              <c:pt idx="0">
                <c:v>Nombre de jeunes placés</c:v>
              </c:pt>
            </c:strLit>
          </c:cat>
          <c:val>
            <c:numLit>
              <c:formatCode>General</c:formatCode>
              <c:ptCount val="1"/>
              <c:pt idx="0">
                <c:v>33</c:v>
              </c:pt>
            </c:numLit>
          </c:val>
          <c:extLst>
            <c:ext xmlns:c16="http://schemas.microsoft.com/office/drawing/2014/chart" uri="{C3380CC4-5D6E-409C-BE32-E72D297353CC}">
              <c16:uniqueId val="{00000001-5768-4D99-8BB9-D0DC3D55271A}"/>
            </c:ext>
          </c:extLst>
        </c:ser>
        <c:ser>
          <c:idx val="2"/>
          <c:order val="2"/>
          <c:tx>
            <c:v>CER</c:v>
          </c:tx>
          <c:spPr>
            <a:solidFill>
              <a:srgbClr val="5591C7"/>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900" b="0" i="0" u="none" strike="noStrike" kern="1200" baseline="0">
                    <a:solidFill>
                      <a:srgbClr val="404040"/>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Lit>
              <c:ptCount val="1"/>
              <c:pt idx="0">
                <c:v>Nombre de jeunes placés</c:v>
              </c:pt>
            </c:strLit>
          </c:cat>
          <c:val>
            <c:numLit>
              <c:formatCode>General</c:formatCode>
              <c:ptCount val="1"/>
              <c:pt idx="0">
                <c:v>36</c:v>
              </c:pt>
            </c:numLit>
          </c:val>
          <c:extLst>
            <c:ext xmlns:c16="http://schemas.microsoft.com/office/drawing/2014/chart" uri="{C3380CC4-5D6E-409C-BE32-E72D297353CC}">
              <c16:uniqueId val="{00000002-5768-4D99-8BB9-D0DC3D55271A}"/>
            </c:ext>
          </c:extLst>
        </c:ser>
        <c:ser>
          <c:idx val="3"/>
          <c:order val="3"/>
          <c:tx>
            <c:v>CEF</c:v>
          </c:tx>
          <c:spPr>
            <a:solidFill>
              <a:srgbClr val="4679A7"/>
            </a:solidFill>
            <a:ln>
              <a:noFill/>
            </a:ln>
          </c:spPr>
          <c:invertIfNegative val="0"/>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lang="fr-FR" sz="900" b="0" i="0" u="none" strike="noStrike" kern="1200" baseline="0">
                    <a:solidFill>
                      <a:srgbClr val="404040"/>
                    </a:solidFill>
                    <a:latin typeface="Calibri"/>
                  </a:defRPr>
                </a:pPr>
                <a:endParaRPr lang="fr-FR"/>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Lit>
              <c:ptCount val="1"/>
              <c:pt idx="0">
                <c:v>Nombre de jeunes placés</c:v>
              </c:pt>
            </c:strLit>
          </c:cat>
          <c:val>
            <c:numLit>
              <c:formatCode>General</c:formatCode>
              <c:ptCount val="1"/>
              <c:pt idx="0">
                <c:v>29</c:v>
              </c:pt>
            </c:numLit>
          </c:val>
          <c:extLst>
            <c:ext xmlns:c16="http://schemas.microsoft.com/office/drawing/2014/chart" uri="{C3380CC4-5D6E-409C-BE32-E72D297353CC}">
              <c16:uniqueId val="{00000003-5768-4D99-8BB9-D0DC3D55271A}"/>
            </c:ext>
          </c:extLst>
        </c:ser>
        <c:dLbls>
          <c:showLegendKey val="0"/>
          <c:showVal val="0"/>
          <c:showCatName val="0"/>
          <c:showSerName val="0"/>
          <c:showPercent val="0"/>
          <c:showBubbleSize val="0"/>
        </c:dLbls>
        <c:gapWidth val="219"/>
        <c:overlap val="-27"/>
        <c:axId val="1624885008"/>
        <c:axId val="1612897264"/>
      </c:barChart>
      <c:valAx>
        <c:axId val="1612897264"/>
        <c:scaling>
          <c:orientation val="minMax"/>
        </c:scaling>
        <c:delete val="0"/>
        <c:axPos val="l"/>
        <c:majorGridlines>
          <c:spPr>
            <a:ln w="9528" cap="flat">
              <a:solidFill>
                <a:srgbClr val="D9D9D9"/>
              </a:solidFill>
              <a:prstDash val="solid"/>
              <a:round/>
            </a:ln>
          </c:spPr>
        </c:majorGridlines>
        <c:numFmt formatCode="General" sourceLinked="0"/>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595959"/>
                </a:solidFill>
                <a:latin typeface="Calibri"/>
              </a:defRPr>
            </a:pPr>
            <a:endParaRPr lang="fr-FR"/>
          </a:p>
        </c:txPr>
        <c:crossAx val="1624885008"/>
        <c:crosses val="autoZero"/>
        <c:crossBetween val="between"/>
      </c:valAx>
      <c:catAx>
        <c:axId val="1624885008"/>
        <c:scaling>
          <c:orientation val="minMax"/>
        </c:scaling>
        <c:delete val="0"/>
        <c:axPos val="b"/>
        <c:numFmt formatCode="General" sourceLinked="0"/>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595959"/>
                </a:solidFill>
                <a:latin typeface="Calibri"/>
              </a:defRPr>
            </a:pPr>
            <a:endParaRPr lang="fr-FR"/>
          </a:p>
        </c:txPr>
        <c:crossAx val="1612897264"/>
        <c:crosses val="autoZero"/>
        <c:auto val="1"/>
        <c:lblAlgn val="ctr"/>
        <c:lblOffset val="100"/>
        <c:noMultiLvlLbl val="0"/>
      </c:catAx>
      <c:spPr>
        <a:noFill/>
        <a:ln>
          <a:noFill/>
        </a:ln>
      </c:spPr>
    </c:plotArea>
    <c:legend>
      <c:legendPos val="b"/>
      <c:layout>
        <c:manualLayout>
          <c:xMode val="edge"/>
          <c:yMode val="edge"/>
          <c:x val="0.13843448868407274"/>
          <c:y val="0.88015798025246839"/>
          <c:w val="0.76392520402503761"/>
          <c:h val="0.10714360704911886"/>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lang="fr-FR" sz="900" b="0" i="0" u="none" strike="noStrike" kern="1200" baseline="0">
              <a:solidFill>
                <a:srgbClr val="595959"/>
              </a:solidFill>
              <a:latin typeface="Calibri"/>
            </a:defRPr>
          </a:pPr>
          <a:endParaRPr lang="fr-FR"/>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fr-FR" sz="1000" b="0" i="0" u="none" strike="noStrike" kern="1200" baseline="0">
          <a:solidFill>
            <a:srgbClr val="000000"/>
          </a:solidFill>
          <a:latin typeface="Calibri"/>
        </a:defRPr>
      </a:pPr>
      <a:endParaRPr lang="fr-FR"/>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381CB65C-7DA7-4DFB-9C31-E80132FA2A79}" type="datetimeFigureOut">
              <a:rPr lang="fr-FR" smtClean="0"/>
              <a:t>12/04/2024</a:t>
            </a:fld>
            <a:endParaRPr lang="fr-FR"/>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9E2EE902-BC9E-4602-8BEC-7AAAB33467CD}" type="slidenum">
              <a:rPr lang="fr-FR" smtClean="0"/>
              <a:t>‹N°›</a:t>
            </a:fld>
            <a:endParaRPr lang="fr-FR"/>
          </a:p>
        </p:txBody>
      </p:sp>
    </p:spTree>
    <p:extLst>
      <p:ext uri="{BB962C8B-B14F-4D97-AF65-F5344CB8AC3E}">
        <p14:creationId xmlns:p14="http://schemas.microsoft.com/office/powerpoint/2010/main" val="3861227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6D5A238-D7F2-4AFD-A9CF-161D60A72DDF}" type="datetimeFigureOut">
              <a:rPr lang="fr-FR" smtClean="0"/>
              <a:t>12/04/2024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9DE9951-E7D8-44C9-A6C6-1F840A749D5E}" type="slidenum">
              <a:rPr lang="fr-FR" smtClean="0"/>
              <a:t>‹N°›</a:t>
            </a:fld>
            <a:endParaRPr lang="fr-FR"/>
          </a:p>
        </p:txBody>
      </p:sp>
    </p:spTree>
    <p:extLst>
      <p:ext uri="{BB962C8B-B14F-4D97-AF65-F5344CB8AC3E}">
        <p14:creationId xmlns:p14="http://schemas.microsoft.com/office/powerpoint/2010/main" val="21411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9DE9951-E7D8-44C9-A6C6-1F840A749D5E}" type="slidenum">
              <a:rPr lang="fr-FR" smtClean="0"/>
              <a:t>5</a:t>
            </a:fld>
            <a:endParaRPr lang="fr-FR"/>
          </a:p>
        </p:txBody>
      </p:sp>
    </p:spTree>
    <p:extLst>
      <p:ext uri="{BB962C8B-B14F-4D97-AF65-F5344CB8AC3E}">
        <p14:creationId xmlns:p14="http://schemas.microsoft.com/office/powerpoint/2010/main" val="90728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9DE9951-E7D8-44C9-A6C6-1F840A749D5E}" type="slidenum">
              <a:rPr lang="fr-FR" smtClean="0"/>
              <a:t>6</a:t>
            </a:fld>
            <a:endParaRPr lang="fr-FR"/>
          </a:p>
        </p:txBody>
      </p:sp>
    </p:spTree>
    <p:extLst>
      <p:ext uri="{BB962C8B-B14F-4D97-AF65-F5344CB8AC3E}">
        <p14:creationId xmlns:p14="http://schemas.microsoft.com/office/powerpoint/2010/main" val="6085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9DE9951-E7D8-44C9-A6C6-1F840A749D5E}" type="slidenum">
              <a:rPr lang="fr-FR" smtClean="0"/>
              <a:t>7</a:t>
            </a:fld>
            <a:endParaRPr lang="fr-FR"/>
          </a:p>
        </p:txBody>
      </p:sp>
    </p:spTree>
    <p:extLst>
      <p:ext uri="{BB962C8B-B14F-4D97-AF65-F5344CB8AC3E}">
        <p14:creationId xmlns:p14="http://schemas.microsoft.com/office/powerpoint/2010/main" val="95575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Les mille jours comptent pour la grossesse jusuq’à l’entrée dans la 2</a:t>
            </a:r>
            <a:r>
              <a:rPr baseline="30000"/>
              <a:t>ème</a:t>
            </a:r>
            <a:r>
              <a:t> année de vie de l’enfant, Boris Cyrulnik évoque la niche sensorielle, la façon dont les parents préparent la venue de l’enfant a un impact épigénétqiue sur l’expression des gênes</a:t>
            </a:r>
          </a:p>
        </p:txBody>
      </p:sp>
    </p:spTree>
    <p:extLst>
      <p:ext uri="{BB962C8B-B14F-4D97-AF65-F5344CB8AC3E}">
        <p14:creationId xmlns:p14="http://schemas.microsoft.com/office/powerpoint/2010/main" val="390663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a:lnSpc>
                <a:spcPct val="100000"/>
              </a:lnSpc>
              <a:defRPr sz="1900">
                <a:latin typeface="Calibri"/>
                <a:ea typeface="Calibri"/>
                <a:cs typeface="Calibri"/>
                <a:sym typeface="Calibri"/>
              </a:defRPr>
            </a:pPr>
            <a:r>
              <a:t>Cerveau émotionnel ou « système limbique »: Amygdale, hippocampe et hypothalamus</a:t>
            </a:r>
          </a:p>
          <a:p>
            <a:pPr>
              <a:lnSpc>
                <a:spcPct val="100000"/>
              </a:lnSpc>
              <a:defRPr sz="1900">
                <a:latin typeface="Calibri"/>
                <a:ea typeface="Calibri"/>
                <a:cs typeface="Calibri"/>
                <a:sym typeface="Calibri"/>
              </a:defRPr>
            </a:pPr>
            <a:r>
              <a:t>Cerveau néocortex: </a:t>
            </a:r>
            <a:r>
              <a:rPr b="1"/>
              <a:t>85 %</a:t>
            </a:r>
            <a:r>
              <a:t> fonctions cérébrales </a:t>
            </a:r>
          </a:p>
          <a:p>
            <a:pPr>
              <a:lnSpc>
                <a:spcPct val="100000"/>
              </a:lnSpc>
              <a:defRPr sz="1900">
                <a:latin typeface="Calibri"/>
                <a:ea typeface="Calibri"/>
                <a:cs typeface="Calibri"/>
                <a:sym typeface="Calibri"/>
              </a:defRPr>
            </a:pPr>
            <a:endParaRPr/>
          </a:p>
          <a:p>
            <a:pPr>
              <a:lnSpc>
                <a:spcPct val="100000"/>
              </a:lnSpc>
              <a:defRPr sz="1900">
                <a:latin typeface="Calibri"/>
                <a:ea typeface="Calibri"/>
                <a:cs typeface="Calibri"/>
                <a:sym typeface="Calibri"/>
              </a:defRPr>
            </a:pPr>
            <a:r>
              <a:t>Maturation dure Jusqu’à 25 ans maturité développement dépend de l’envrironnement et de l’épigénétique</a:t>
            </a:r>
          </a:p>
          <a:p>
            <a:pPr>
              <a:lnSpc>
                <a:spcPct val="100000"/>
              </a:lnSpc>
              <a:defRPr sz="1900">
                <a:latin typeface="Calibri"/>
                <a:ea typeface="Calibri"/>
                <a:cs typeface="Calibri"/>
                <a:sym typeface="Calibri"/>
              </a:defRPr>
            </a:pPr>
            <a:r>
              <a:t>Cerveau émotionnel tempéré par notre cerveau néocortex et rôle essentiel dans les apprentissages</a:t>
            </a:r>
          </a:p>
          <a:p>
            <a:pPr>
              <a:lnSpc>
                <a:spcPct val="100000"/>
              </a:lnSpc>
              <a:defRPr sz="1900">
                <a:latin typeface="Calibri"/>
                <a:ea typeface="Calibri"/>
                <a:cs typeface="Calibri"/>
                <a:sym typeface="Calibri"/>
              </a:defRPr>
            </a:pPr>
            <a:r>
              <a:t>Néocortex chez les primates fonction supérieure conscience langage perception sensorielle présence dans l’espace/ lobe pré-frontal:raisonner réflexion empathie planifier</a:t>
            </a:r>
          </a:p>
          <a:p>
            <a:pPr>
              <a:lnSpc>
                <a:spcPct val="100000"/>
              </a:lnSpc>
              <a:defRPr sz="1900">
                <a:latin typeface="Calibri"/>
                <a:ea typeface="Calibri"/>
                <a:cs typeface="Calibri"/>
                <a:sym typeface="Calibri"/>
              </a:defRPr>
            </a:pPr>
            <a:endParaRPr/>
          </a:p>
          <a:p>
            <a:pPr>
              <a:lnSpc>
                <a:spcPct val="100000"/>
              </a:lnSpc>
              <a:defRPr sz="1900" b="1">
                <a:latin typeface="Calibri"/>
                <a:ea typeface="Calibri"/>
                <a:cs typeface="Calibri"/>
                <a:sym typeface="Calibri"/>
              </a:defRPr>
            </a:pPr>
            <a:r>
              <a:t>L’enfant petit ne peut pas gérer ses émotions connaissances scientifiques récentes immenses angoisses vis à vis de ses peurs ne peut pas contrôler, à partir de 6 ans et 7 Ans contrôle ses émotions en dessous de 5 ans cerveau archaique et émotionnel qui dirige nos émotions</a:t>
            </a:r>
          </a:p>
          <a:p>
            <a:pPr>
              <a:defRPr b="1"/>
            </a:pPr>
            <a:endParaRPr/>
          </a:p>
          <a:p>
            <a:pPr>
              <a:lnSpc>
                <a:spcPct val="100000"/>
              </a:lnSpc>
              <a:defRPr sz="1900" b="1">
                <a:latin typeface="Calibri"/>
                <a:ea typeface="Calibri"/>
                <a:cs typeface="Calibri"/>
                <a:sym typeface="Calibri"/>
              </a:defRPr>
            </a:pPr>
            <a:r>
              <a:t>Cerveau reptilien</a:t>
            </a:r>
            <a:r>
              <a:rPr b="0"/>
              <a:t> : 500 millions d’années, chez les poissons puis les amphibiens et les reptiles, Tronc cérébral et cervelet. Fonctions primaires , physiologie de base (respiration, rythme cardiaque, pression artérielle, sommeil, équilibre…). 2ème fonction : déclencher face au danger des cpts instinctifs liés à notre survie : réflexes d’attaque ou de fuite : st.très actives chez l’homme. </a:t>
            </a:r>
          </a:p>
          <a:p>
            <a:pPr>
              <a:lnSpc>
                <a:spcPct val="100000"/>
              </a:lnSpc>
              <a:defRPr sz="1900">
                <a:latin typeface="Calibri"/>
                <a:ea typeface="Calibri"/>
                <a:cs typeface="Calibri"/>
                <a:sym typeface="Calibri"/>
              </a:defRPr>
            </a:pPr>
            <a:endParaRPr b="0"/>
          </a:p>
          <a:p>
            <a:pPr>
              <a:lnSpc>
                <a:spcPct val="100000"/>
              </a:lnSpc>
              <a:defRPr sz="1900" b="1">
                <a:latin typeface="Calibri"/>
                <a:ea typeface="Calibri"/>
                <a:cs typeface="Calibri"/>
                <a:sym typeface="Calibri"/>
              </a:defRPr>
            </a:pPr>
            <a:r>
              <a:t>Cerveau émotionnel : </a:t>
            </a:r>
            <a:r>
              <a:rPr b="0"/>
              <a:t>système limbique, apparu chez les premiers mammifères : il y a 150 millions d’années. </a:t>
            </a:r>
          </a:p>
          <a:p>
            <a:pPr>
              <a:lnSpc>
                <a:spcPct val="100000"/>
              </a:lnSpc>
              <a:defRPr sz="1900">
                <a:latin typeface="Calibri"/>
                <a:ea typeface="Calibri"/>
                <a:cs typeface="Calibri"/>
                <a:sym typeface="Calibri"/>
              </a:defRPr>
            </a:pPr>
            <a:r>
              <a:t>Pour Jean Decety neurologue : neurosciences affectives (Le système limbique, qui comprend l’hypothalamus, le cortex parahippocampal, l’amygdale et plusieurs régions étroitement reliées (le septum, les ganglions de la base, le noyau accumbens, l’insula, le cortex rétro-splénial cingulaire, et le cortex préfrontal) sont principalement responsables du traitement des émotions [10]. Ces régions sont unies par les rôles qu’elles jouent dans la motivation et l’émotion, supportées par des connexions avec le système nerveux autonome. Le système limbique est caractérisé par de riches connexions réciproques avec les cortex cingulaire et orbito-frontal, impliqués dans l’évaluation et la régulation de des émotions. La plupart des processus de traitement de l’information liés à la communication émotionnelle sont non conscients et largement automatiques [11]. Dans ce cadre évolutif, il est important de noter que chez les animaux comme chez l’homme, les facteurs sociaux (relations intergroupes, alliances, hiérarchie sociale) ont une grande influence sur les interactions sociales et un impact sur le degré d’empathie ainsi que ses expressions motivationnelles et comportementales [12]. En général, ce point de vue évolutionniste est compatible avec l’hypothèse selon laquelle des niveaux avancés de cognition sociale seraient advenus comme propriétés émergentes d’un fonctionnement exécutif puissant, aidé chez l’homme par les propriétés représentatives du langage et de la métacognition [13]. Ces niveaux plus élevés fonctionnent sur des niveaux antérieurs d’organisation et ne doivent pas être considérés comme indépendants, ou incompatibles les uns avec les autres. L’évolution a construit des couches de complexité croissante, allant de mécanismes non représentatifs (par exemple, la contagion de l’émotion) aux mécanismes représentatifs et méta-représentatifs, qui doivent être prises en compte pour une compréhension intégrale de l’empathie humaine [14].)</a:t>
            </a:r>
            <a:endParaRPr b="1"/>
          </a:p>
          <a:p>
            <a:pPr>
              <a:lnSpc>
                <a:spcPct val="100000"/>
              </a:lnSpc>
              <a:defRPr sz="1900">
                <a:latin typeface="Calibri"/>
                <a:ea typeface="Calibri"/>
                <a:cs typeface="Calibri"/>
                <a:sym typeface="Calibri"/>
              </a:defRPr>
            </a:pPr>
            <a:r>
              <a:t> Pour MacLean (1985), l’empathie aurait émergé en rapport avec l’évolution des mammifères, il y a 180 millions d’années. Dans la transition évolutive des reptiles aux mammifères, trois développements clés sont apparus :</a:t>
            </a:r>
            <a:endParaRPr b="1"/>
          </a:p>
          <a:p>
            <a:pPr>
              <a:lnSpc>
                <a:spcPct val="100000"/>
              </a:lnSpc>
              <a:defRPr sz="1900">
                <a:latin typeface="Calibri"/>
                <a:ea typeface="Calibri"/>
                <a:cs typeface="Calibri"/>
                <a:sym typeface="Calibri"/>
              </a:defRPr>
            </a:pPr>
            <a:endParaRPr b="1"/>
          </a:p>
          <a:p>
            <a:pPr>
              <a:lnSpc>
                <a:spcPct val="100000"/>
              </a:lnSpc>
              <a:defRPr sz="1900">
                <a:latin typeface="Calibri"/>
                <a:ea typeface="Calibri"/>
                <a:cs typeface="Calibri"/>
                <a:sym typeface="Calibri"/>
              </a:defRPr>
            </a:pPr>
            <a:r>
              <a:t>l’allaitement, conjointement avec le soin maternel ;</a:t>
            </a:r>
            <a:endParaRPr b="1"/>
          </a:p>
          <a:p>
            <a:pPr>
              <a:lnSpc>
                <a:spcPct val="100000"/>
              </a:lnSpc>
              <a:defRPr sz="1900">
                <a:latin typeface="Calibri"/>
                <a:ea typeface="Calibri"/>
                <a:cs typeface="Calibri"/>
                <a:sym typeface="Calibri"/>
              </a:defRPr>
            </a:pPr>
            <a:r>
              <a:t>la communication audio-vocale pour maintenir le contact entre la mère et sa progéniture ;</a:t>
            </a:r>
            <a:endParaRPr b="1"/>
          </a:p>
          <a:p>
            <a:pPr>
              <a:lnSpc>
                <a:spcPct val="100000"/>
              </a:lnSpc>
              <a:defRPr sz="1900">
                <a:latin typeface="Calibri"/>
                <a:ea typeface="Calibri"/>
                <a:cs typeface="Calibri"/>
                <a:sym typeface="Calibri"/>
              </a:defRPr>
            </a:pPr>
            <a:r>
              <a:t>le jeu [7].</a:t>
            </a:r>
            <a:endParaRPr b="1"/>
          </a:p>
          <a:p>
            <a:pPr>
              <a:lnSpc>
                <a:spcPct val="100000"/>
              </a:lnSpc>
              <a:defRPr sz="1900">
                <a:latin typeface="Calibri"/>
                <a:ea typeface="Calibri"/>
                <a:cs typeface="Calibri"/>
                <a:sym typeface="Calibri"/>
              </a:defRPr>
            </a:pPr>
            <a:endParaRPr b="1"/>
          </a:p>
          <a:p>
            <a:pPr>
              <a:lnSpc>
                <a:spcPct val="100000"/>
              </a:lnSpc>
              <a:defRPr sz="1900">
                <a:latin typeface="Calibri"/>
                <a:ea typeface="Calibri"/>
                <a:cs typeface="Calibri"/>
                <a:sym typeface="Calibri"/>
              </a:defRPr>
            </a:pPr>
            <a:r>
              <a:t>Pour Jean Decety : il est constitué de plusieurs structures étroitement reliées entre elles : amygdale, hippocampe, hypothalamus, cortex cingulaire, cortex préfrontal, insula, noyaux accumbens, septum, ganglions la base : il nous fait ressentir l’agréable et le désagréable , toute la gamme étendue des émotions qui sont tempérées par le néo-cortex pour ne pas être envahissantes, ainsi il est un régulateur des instincts primitifs de survie venant du cerveau archaïque : car il aide à contrôler les réactions d’attaque ou de fuite . Il est impliqué aussi dans l’olfaction, l’apprentissage et la mémoire. </a:t>
            </a:r>
            <a:endParaRPr b="1"/>
          </a:p>
          <a:p>
            <a:pPr>
              <a:lnSpc>
                <a:spcPct val="100000"/>
              </a:lnSpc>
              <a:defRPr sz="1900">
                <a:latin typeface="Calibri"/>
                <a:ea typeface="Calibri"/>
                <a:cs typeface="Calibri"/>
                <a:sym typeface="Calibri"/>
              </a:defRPr>
            </a:pPr>
            <a:endParaRPr b="1"/>
          </a:p>
          <a:p>
            <a:pPr>
              <a:lnSpc>
                <a:spcPct val="100000"/>
              </a:lnSpc>
              <a:defRPr sz="1900">
                <a:latin typeface="Calibri"/>
                <a:ea typeface="Calibri"/>
                <a:cs typeface="Calibri"/>
                <a:sym typeface="Calibri"/>
              </a:defRPr>
            </a:pPr>
            <a:r>
              <a:t>le néo-cortex appelé aussi cerveau supérieur, a commencé son expansion chez les primates il y a deux ou trois millions d’années, il enveloppe les régions les plus anciennes, le cerveau archaïque et le cerveau émotionnel : 4 lobes : frontal, pariétal, temporal, occipital : impliqués dans les fonctions supérieures comme la conscience, le langage, les capacités d’apprentissage, les perceptions sensorielles, les commandes motrices volontaires, la présence dans l’espace. </a:t>
            </a:r>
            <a:endParaRPr b="1"/>
          </a:p>
          <a:p>
            <a:pPr>
              <a:lnSpc>
                <a:spcPct val="100000"/>
              </a:lnSpc>
              <a:defRPr sz="1900">
                <a:latin typeface="Calibri"/>
                <a:ea typeface="Calibri"/>
                <a:cs typeface="Calibri"/>
                <a:sym typeface="Calibri"/>
              </a:defRPr>
            </a:pPr>
            <a:r>
              <a:t>De toutes les régions du néo-cortex, le lobe pré-frontal est certainement celui qui a connu la plus forte expansion chez l’humain : il est à l’origine de la réflexion, du raisonnement, de la créativité, de l’imagination de la résolution des problèmes, de la planification, de la conscience de soi et de l’empathie. </a:t>
            </a:r>
            <a:endParaRPr b="1"/>
          </a:p>
          <a:p>
            <a:pPr>
              <a:lnSpc>
                <a:spcPct val="100000"/>
              </a:lnSpc>
              <a:defRPr sz="1900">
                <a:latin typeface="Calibri"/>
                <a:ea typeface="Calibri"/>
                <a:cs typeface="Calibri"/>
                <a:sym typeface="Calibri"/>
              </a:defRPr>
            </a:pPr>
            <a:r>
              <a:t>durant les premières années de l’enfant, le néo-cortex est en formation, il n’exerce pas un contrôle complet sur le cerveau archaïque et le cerveau émotionnel de l’enfant qui sont alors dominants : les nourrissons disposent dans leur néocortex d’un nombre très limité de connexions neurones appelés synapses. </a:t>
            </a:r>
            <a:endParaRPr b="1"/>
          </a:p>
          <a:p>
            <a:pPr>
              <a:lnSpc>
                <a:spcPct val="100000"/>
              </a:lnSpc>
              <a:defRPr sz="1900">
                <a:latin typeface="Calibri"/>
                <a:ea typeface="Calibri"/>
                <a:cs typeface="Calibri"/>
                <a:sym typeface="Calibri"/>
              </a:defRPr>
            </a:pPr>
            <a:r>
              <a:t>La maturation se fait en grande poartie dans les 5 premières années de la vie mais se prolonge jusqu’à la fin de l’adolescence jusqu’au début de l’âge adulte, et la fin de la trentaine pour certaines régions du lobe frontal, cortex orbito frontal, et partie dorso-latérale du cortex pré-frontal ; Les régions impliquées dans la vie affective et sociale continuent leur développement tout au long de l’enfance / ce qui sera déterminant pour l’intelligence émotionnelle, sociale et intellectuelle de l’enfant .</a:t>
            </a:r>
            <a:endParaRPr b="1"/>
          </a:p>
          <a:p>
            <a:pPr>
              <a:lnSpc>
                <a:spcPct val="100000"/>
              </a:lnSpc>
              <a:defRPr sz="1900">
                <a:latin typeface="Calibri"/>
                <a:ea typeface="Calibri"/>
                <a:cs typeface="Calibri"/>
                <a:sym typeface="Calibri"/>
              </a:defRPr>
            </a:pPr>
            <a:r>
              <a:t>(100 milliards de neurones, 10 milles milliards de connexions, synapses le cerveau humain se révèle être la forme de matière organisée la plus complexe de l’univers) </a:t>
            </a:r>
            <a:endParaRPr b="1"/>
          </a:p>
          <a:p>
            <a:pPr>
              <a:lnSpc>
                <a:spcPct val="100000"/>
              </a:lnSpc>
              <a:defRPr sz="1900">
                <a:latin typeface="Calibri"/>
                <a:ea typeface="Calibri"/>
                <a:cs typeface="Calibri"/>
                <a:sym typeface="Calibri"/>
              </a:defRPr>
            </a:pPr>
            <a:endParaRPr b="1"/>
          </a:p>
          <a:p>
            <a:pPr>
              <a:lnSpc>
                <a:spcPct val="100000"/>
              </a:lnSpc>
              <a:defRPr sz="1900">
                <a:latin typeface="Calibri"/>
                <a:ea typeface="Calibri"/>
                <a:cs typeface="Calibri"/>
                <a:sym typeface="Calibri"/>
              </a:defRPr>
            </a:pPr>
            <a:r>
              <a:t>en quoi cel est il possible : si on regarde ce schéma de cerveau d’enfant on observe de manière grossière 3 parties : reptilien, pour les fonctions vitales, limbique siège du traitement des informations, sensorielles, émotionnelles, et le néocortex siège de nos fonctions cérébrales, ou on pourrait dire intelligence intellectuelle, mais en réalité toutes ces parties du cerveau sont interconntées. </a:t>
            </a:r>
          </a:p>
          <a:p>
            <a:pPr>
              <a:lnSpc>
                <a:spcPct val="100000"/>
              </a:lnSpc>
              <a:defRPr sz="1900">
                <a:latin typeface="Calibri"/>
                <a:ea typeface="Calibri"/>
                <a:cs typeface="Calibri"/>
                <a:sym typeface="Calibri"/>
              </a:defRPr>
            </a:pPr>
            <a:r>
              <a:t>Etant donné l’immaturité du cerveau à la naissance c’est tout le système d’alerte qui va prévaloir, le temps que les connexions avec le cortex pré-frontal devient plus matures, donc plus efficaces, lors de leur pic de développement entre 5 et 7 ans, d’où le terme : âge de raison</a:t>
            </a:r>
          </a:p>
          <a:p>
            <a:pPr>
              <a:lnSpc>
                <a:spcPct val="100000"/>
              </a:lnSpc>
              <a:defRPr sz="1900">
                <a:latin typeface="Calibri"/>
                <a:ea typeface="Calibri"/>
                <a:cs typeface="Calibri"/>
                <a:sym typeface="Calibri"/>
              </a:defRPr>
            </a:pPr>
            <a:endParaRPr/>
          </a:p>
          <a:p>
            <a:pPr>
              <a:lnSpc>
                <a:spcPct val="100000"/>
              </a:lnSpc>
              <a:defRPr sz="1900" b="1">
                <a:latin typeface="Calibri"/>
                <a:ea typeface="Calibri"/>
                <a:cs typeface="Calibri"/>
                <a:sym typeface="Calibri"/>
              </a:defRPr>
            </a:pPr>
            <a:r>
              <a:t>le néocortex : </a:t>
            </a:r>
            <a:r>
              <a:rPr b="0"/>
              <a:t>cerveau supérieur, a commencé son expansion chez les primates il y a deux outrais millions d’années. Il représente 85% du volume cérébral total et enveloppe les régions les plus anciennes, il a 4 lobes : fontal, pariétal, occipital et temporal. il est impliqué dans les fonstions supérieures  comme la cosncience, le langage, les capacités d’apprentissages, les perceptions sensorielles, les commandes motrices volontaires, la présence dans l’espace. C’est lui qui a connu la lus forte expansion chez l’être humain, il est à l’origine de la réflexion, du raisonnement, de la créativité, de l’imagination, de la résolution de problèmes, de la planification, de la conscience de soi, et de l’empathie. </a:t>
            </a:r>
          </a:p>
          <a:p>
            <a:pPr>
              <a:lnSpc>
                <a:spcPct val="100000"/>
              </a:lnSpc>
              <a:defRPr sz="1900">
                <a:latin typeface="Calibri"/>
                <a:ea typeface="Calibri"/>
                <a:cs typeface="Calibri"/>
                <a:sym typeface="Calibri"/>
              </a:defRPr>
            </a:pPr>
            <a:endParaRPr b="0"/>
          </a:p>
          <a:p>
            <a:pPr>
              <a:lnSpc>
                <a:spcPct val="100000"/>
              </a:lnSpc>
              <a:defRPr sz="1900">
                <a:latin typeface="Calibri"/>
                <a:ea typeface="Calibri"/>
                <a:cs typeface="Calibri"/>
                <a:sym typeface="Calibri"/>
              </a:defRPr>
            </a:pPr>
            <a:r>
              <a:t>Plus nous allons Prendre soin des situations de vie , relationnelles des enfants avec leur environnement et prendre soin de les aider à métaboliser ce qu’ils éprouvent, plus nous allons favoriser cette maturation car ainsi les enfants vont se sentir en sécurité , ce qui permettra peu à peu de donner sens à ce qu’ils vivent de façon cohérente, maitrisable et donc sécurisante; </a:t>
            </a:r>
          </a:p>
          <a:p>
            <a:pPr>
              <a:lnSpc>
                <a:spcPct val="100000"/>
              </a:lnSpc>
              <a:defRPr sz="1900">
                <a:latin typeface="Calibri"/>
                <a:ea typeface="Calibri"/>
                <a:cs typeface="Calibri"/>
                <a:sym typeface="Calibri"/>
              </a:defRPr>
            </a:pPr>
            <a:r>
              <a:t>ce que cela va permettre c’est le dépt optimal du cortex pré-frontal qui abrite les fonctions cognitives élevés impliquées dans le raisonnement, la résolution de taches mais aussi le décodage des interactions sociales : Bref ce qui va permettre de se sentir existé comme sujet et équipé pour interagir avec l’environnement et sur le plan intellectuel et sur le plan affectif et social, et surtout social car l’être humain est par essence un être de relation. </a:t>
            </a:r>
          </a:p>
          <a:p>
            <a:pPr>
              <a:lnSpc>
                <a:spcPct val="100000"/>
              </a:lnSpc>
              <a:defRPr sz="1900">
                <a:latin typeface="Calibri"/>
                <a:ea typeface="Calibri"/>
                <a:cs typeface="Calibri"/>
                <a:sym typeface="Calibri"/>
              </a:defRPr>
            </a:pPr>
            <a:r>
              <a:t>Ainsi, une des plus grandes peur identifiées chez le tout petit est la crainte du rejet et de l’abandon, peur viscérale héritée de notre survie : sans le groupe d’appartenance, le bébé ne peut pas survivre par lui-même: Cette peur est donc fondamentale et les études montrent qu’elle peut être aussi douloureuse qu’une maltraitance physique . </a:t>
            </a:r>
          </a:p>
        </p:txBody>
      </p:sp>
    </p:spTree>
    <p:extLst>
      <p:ext uri="{BB962C8B-B14F-4D97-AF65-F5344CB8AC3E}">
        <p14:creationId xmlns:p14="http://schemas.microsoft.com/office/powerpoint/2010/main" val="506332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lvl1pPr>
              <a:defRPr sz="1800"/>
            </a:lvl1pPr>
          </a:lstStyle>
          <a:p>
            <a:r>
              <a:t>Le Dr Daniel J. Siegel est l'un des experts mondiaux du cerveau de l'enfant. Diplômé de l'université Harvard, professeur de psychiatrie à l'université de Los Angeles, codirecteur du Centre de recherches pour la Mindful Awareness et directeur de l'Institut Mindsight, il est l'auteur de nombreux travaux scientifiques. Pédopsychiatre</a:t>
            </a:r>
          </a:p>
        </p:txBody>
      </p:sp>
    </p:spTree>
    <p:extLst>
      <p:ext uri="{BB962C8B-B14F-4D97-AF65-F5344CB8AC3E}">
        <p14:creationId xmlns:p14="http://schemas.microsoft.com/office/powerpoint/2010/main" val="730185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hasCustomPrompt="1"/>
          </p:nvPr>
        </p:nvSpPr>
        <p:spPr>
          <a:xfrm>
            <a:off x="507273" y="5101688"/>
            <a:ext cx="6738258" cy="634812"/>
          </a:xfrm>
          <a:solidFill>
            <a:srgbClr val="00AAE7"/>
          </a:solidFill>
        </p:spPr>
        <p:txBody>
          <a:bodyPr anchor="b">
            <a:normAutofit/>
          </a:bodyPr>
          <a:lstStyle>
            <a:lvl1pPr algn="ctr">
              <a:defRPr sz="3600" b="1" u="none" baseline="0">
                <a:solidFill>
                  <a:schemeClr val="bg1"/>
                </a:solidFill>
              </a:defRPr>
            </a:lvl1pPr>
          </a:lstStyle>
          <a:p>
            <a:r>
              <a:rPr lang="fr-FR" dirty="0" smtClean="0"/>
              <a:t>TITRE DE LA PRESENTATION</a:t>
            </a:r>
            <a:endParaRPr lang="fr-FR" dirty="0"/>
          </a:p>
        </p:txBody>
      </p:sp>
      <p:sp>
        <p:nvSpPr>
          <p:cNvPr id="3" name="Espace réservé du texte 2"/>
          <p:cNvSpPr>
            <a:spLocks noGrp="1"/>
          </p:cNvSpPr>
          <p:nvPr>
            <p:ph type="body" idx="1" hasCustomPrompt="1"/>
          </p:nvPr>
        </p:nvSpPr>
        <p:spPr>
          <a:xfrm>
            <a:off x="507273" y="5912890"/>
            <a:ext cx="1104900" cy="487362"/>
          </a:xfrm>
          <a:solidFill>
            <a:srgbClr val="00AAE7">
              <a:alpha val="90000"/>
            </a:srgbClr>
          </a:solidFill>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date</a:t>
            </a:r>
          </a:p>
        </p:txBody>
      </p:sp>
    </p:spTree>
    <p:extLst>
      <p:ext uri="{BB962C8B-B14F-4D97-AF65-F5344CB8AC3E}">
        <p14:creationId xmlns:p14="http://schemas.microsoft.com/office/powerpoint/2010/main" val="34645126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D3AE5BC-5925-41A2-AD72-C879725D4A27}" type="datetimeFigureOut">
              <a:rPr lang="fr-FR" smtClean="0"/>
              <a:t>12/04/2024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691507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D3AE5BC-5925-41A2-AD72-C879725D4A27}" type="datetimeFigureOut">
              <a:rPr lang="fr-FR" smtClean="0"/>
              <a:t>12/04/2024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2186661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D3AE5BC-5925-41A2-AD72-C879725D4A27}" type="datetimeFigureOut">
              <a:rPr lang="fr-FR" smtClean="0"/>
              <a:t>12/04/2024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1799672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D3AE5BC-5925-41A2-AD72-C879725D4A27}" type="datetimeFigureOut">
              <a:rPr lang="fr-FR" smtClean="0"/>
              <a:t>12/04/2024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161986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D3AE5BC-5925-41A2-AD72-C879725D4A27}" type="datetimeFigureOut">
              <a:rPr lang="fr-FR" smtClean="0"/>
              <a:t>12/04/2024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1907923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D3AE5BC-5925-41A2-AD72-C879725D4A27}" type="datetimeFigureOut">
              <a:rPr lang="fr-FR" smtClean="0"/>
              <a:t>12/04/2024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599043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1247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hasCustomPrompt="1"/>
          </p:nvPr>
        </p:nvSpPr>
        <p:spPr>
          <a:xfrm>
            <a:off x="507273" y="5101688"/>
            <a:ext cx="6738258" cy="634812"/>
          </a:xfrm>
          <a:solidFill>
            <a:srgbClr val="00AAE7"/>
          </a:solidFill>
        </p:spPr>
        <p:txBody>
          <a:bodyPr anchor="b">
            <a:normAutofit/>
          </a:bodyPr>
          <a:lstStyle>
            <a:lvl1pPr algn="ctr">
              <a:defRPr sz="3600" b="1" u="none" baseline="0">
                <a:solidFill>
                  <a:schemeClr val="bg1"/>
                </a:solidFill>
              </a:defRPr>
            </a:lvl1pPr>
          </a:lstStyle>
          <a:p>
            <a:r>
              <a:rPr lang="fr-FR" dirty="0" smtClean="0"/>
              <a:t>TITRE DE LA PRESENTATION</a:t>
            </a:r>
            <a:endParaRPr lang="fr-FR" dirty="0"/>
          </a:p>
        </p:txBody>
      </p:sp>
      <p:sp>
        <p:nvSpPr>
          <p:cNvPr id="3" name="Espace réservé du texte 2"/>
          <p:cNvSpPr>
            <a:spLocks noGrp="1"/>
          </p:cNvSpPr>
          <p:nvPr>
            <p:ph type="body" idx="1" hasCustomPrompt="1"/>
          </p:nvPr>
        </p:nvSpPr>
        <p:spPr>
          <a:xfrm>
            <a:off x="507273" y="5912891"/>
            <a:ext cx="1104900" cy="487362"/>
          </a:xfrm>
          <a:solidFill>
            <a:srgbClr val="00AAE7">
              <a:alpha val="90000"/>
            </a:srgbClr>
          </a:solidFill>
        </p:spPr>
        <p:txBody>
          <a:bodyPr/>
          <a:lstStyle>
            <a:lvl1pPr marL="0" indent="0" algn="ctr">
              <a:buNone/>
              <a:defRPr sz="2400">
                <a:solidFill>
                  <a:schemeClr val="bg1"/>
                </a:solidFill>
              </a:defRPr>
            </a:lvl1pPr>
            <a:lvl2pPr marL="457177" indent="0">
              <a:buNone/>
              <a:defRPr sz="2000">
                <a:solidFill>
                  <a:schemeClr val="tx1">
                    <a:tint val="75000"/>
                  </a:schemeClr>
                </a:solidFill>
              </a:defRPr>
            </a:lvl2pPr>
            <a:lvl3pPr marL="914353" indent="0">
              <a:buNone/>
              <a:defRPr sz="1800">
                <a:solidFill>
                  <a:schemeClr val="tx1">
                    <a:tint val="75000"/>
                  </a:schemeClr>
                </a:solidFill>
              </a:defRPr>
            </a:lvl3pPr>
            <a:lvl4pPr marL="1371530" indent="0">
              <a:buNone/>
              <a:defRPr sz="1600">
                <a:solidFill>
                  <a:schemeClr val="tx1">
                    <a:tint val="75000"/>
                  </a:schemeClr>
                </a:solidFill>
              </a:defRPr>
            </a:lvl4pPr>
            <a:lvl5pPr marL="1828706" indent="0">
              <a:buNone/>
              <a:defRPr sz="1600">
                <a:solidFill>
                  <a:schemeClr val="tx1">
                    <a:tint val="75000"/>
                  </a:schemeClr>
                </a:solidFill>
              </a:defRPr>
            </a:lvl5pPr>
            <a:lvl6pPr marL="2285883" indent="0">
              <a:buNone/>
              <a:defRPr sz="1600">
                <a:solidFill>
                  <a:schemeClr val="tx1">
                    <a:tint val="75000"/>
                  </a:schemeClr>
                </a:solidFill>
              </a:defRPr>
            </a:lvl6pPr>
            <a:lvl7pPr marL="2743060" indent="0">
              <a:buNone/>
              <a:defRPr sz="1600">
                <a:solidFill>
                  <a:schemeClr val="tx1">
                    <a:tint val="75000"/>
                  </a:schemeClr>
                </a:solidFill>
              </a:defRPr>
            </a:lvl7pPr>
            <a:lvl8pPr marL="3200236" indent="0">
              <a:buNone/>
              <a:defRPr sz="1600">
                <a:solidFill>
                  <a:schemeClr val="tx1">
                    <a:tint val="75000"/>
                  </a:schemeClr>
                </a:solidFill>
              </a:defRPr>
            </a:lvl8pPr>
            <a:lvl9pPr marL="3657413" indent="0">
              <a:buNone/>
              <a:defRPr sz="1600">
                <a:solidFill>
                  <a:schemeClr val="tx1">
                    <a:tint val="75000"/>
                  </a:schemeClr>
                </a:solidFill>
              </a:defRPr>
            </a:lvl9pPr>
          </a:lstStyle>
          <a:p>
            <a:pPr lvl="0"/>
            <a:r>
              <a:rPr lang="fr-FR" dirty="0" smtClean="0"/>
              <a:t>date</a:t>
            </a:r>
          </a:p>
        </p:txBody>
      </p:sp>
    </p:spTree>
    <p:extLst>
      <p:ext uri="{BB962C8B-B14F-4D97-AF65-F5344CB8AC3E}">
        <p14:creationId xmlns:p14="http://schemas.microsoft.com/office/powerpoint/2010/main" val="33859439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2001" cy="6858001"/>
          </a:xfrm>
          <a:prstGeom prst="rect">
            <a:avLst/>
          </a:prstGeom>
        </p:spPr>
      </p:pic>
      <p:sp>
        <p:nvSpPr>
          <p:cNvPr id="3" name="Espace réservé du contenu 2"/>
          <p:cNvSpPr>
            <a:spLocks noGrp="1"/>
          </p:cNvSpPr>
          <p:nvPr>
            <p:ph idx="1" hasCustomPrompt="1"/>
          </p:nvPr>
        </p:nvSpPr>
        <p:spPr>
          <a:xfrm>
            <a:off x="5183188" y="987425"/>
            <a:ext cx="6172200" cy="4873625"/>
          </a:xfrm>
        </p:spPr>
        <p:txBody>
          <a:bodyPr/>
          <a:lstStyle>
            <a:lvl1pPr marL="0" indent="0" algn="ctr">
              <a:buNone/>
              <a:defRPr sz="3200" b="1">
                <a:solidFill>
                  <a:srgbClr val="00AAE7"/>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SOMMAIRE</a:t>
            </a:r>
          </a:p>
          <a:p>
            <a:pPr lvl="1"/>
            <a:endParaRPr lang="fr-FR" dirty="0" smtClean="0"/>
          </a:p>
        </p:txBody>
      </p:sp>
      <p:sp>
        <p:nvSpPr>
          <p:cNvPr id="7" name="Espace réservé du numéro de diapositive 6"/>
          <p:cNvSpPr>
            <a:spLocks noGrp="1"/>
          </p:cNvSpPr>
          <p:nvPr>
            <p:ph type="sldNum" sz="quarter" idx="12"/>
          </p:nvPr>
        </p:nvSpPr>
        <p:spPr>
          <a:xfrm>
            <a:off x="11582401" y="6356351"/>
            <a:ext cx="447675" cy="365125"/>
          </a:xfrm>
        </p:spPr>
        <p:txBody>
          <a:bodyPr/>
          <a:lstStyle/>
          <a:p>
            <a:fld id="{7073052B-C3ED-4FAD-BEB6-A8C20862DC83}" type="slidenum">
              <a:rPr lang="fr-FR" smtClean="0"/>
              <a:t>‹N°›</a:t>
            </a:fld>
            <a:endParaRPr lang="fr-FR" dirty="0"/>
          </a:p>
        </p:txBody>
      </p:sp>
    </p:spTree>
    <p:extLst>
      <p:ext uri="{BB962C8B-B14F-4D97-AF65-F5344CB8AC3E}">
        <p14:creationId xmlns:p14="http://schemas.microsoft.com/office/powerpoint/2010/main" val="42140029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hasCustomPrompt="1"/>
          </p:nvPr>
        </p:nvSpPr>
        <p:spPr>
          <a:xfrm>
            <a:off x="838200" y="365126"/>
            <a:ext cx="10515600" cy="730250"/>
          </a:xfrm>
        </p:spPr>
        <p:txBody>
          <a:bodyPr>
            <a:normAutofit/>
          </a:bodyPr>
          <a:lstStyle>
            <a:lvl1pPr>
              <a:defRPr sz="3600" b="1">
                <a:solidFill>
                  <a:srgbClr val="0E4F6B"/>
                </a:solidFill>
              </a:defRPr>
            </a:lvl1pPr>
          </a:lstStyle>
          <a:p>
            <a:r>
              <a:rPr lang="fr-FR" dirty="0" smtClean="0"/>
              <a:t>TITRE</a:t>
            </a:r>
            <a:endParaRPr lang="fr-FR" dirty="0"/>
          </a:p>
        </p:txBody>
      </p:sp>
      <p:sp>
        <p:nvSpPr>
          <p:cNvPr id="3" name="Espace réservé du contenu 2"/>
          <p:cNvSpPr>
            <a:spLocks noGrp="1"/>
          </p:cNvSpPr>
          <p:nvPr>
            <p:ph idx="1" hasCustomPrompt="1"/>
          </p:nvPr>
        </p:nvSpPr>
        <p:spPr>
          <a:xfrm>
            <a:off x="838200" y="1238251"/>
            <a:ext cx="10515600" cy="4938713"/>
          </a:xfrm>
        </p:spPr>
        <p:txBody>
          <a:bodyPr/>
          <a:lstStyle/>
          <a:p>
            <a:pPr lvl="0"/>
            <a:r>
              <a:rPr lang="la-Latn" dirty="0" smtClean="0"/>
              <a:t>Lorem ipsum dolor sit amet, consectetur adipiscing elit.</a:t>
            </a:r>
          </a:p>
          <a:p>
            <a:pPr lvl="0"/>
            <a:r>
              <a:rPr lang="la-Latn" dirty="0" smtClean="0"/>
              <a:t>Sed non risus.</a:t>
            </a:r>
          </a:p>
          <a:p>
            <a:pPr lvl="0"/>
            <a:r>
              <a:rPr lang="la-Latn" dirty="0" smtClean="0"/>
              <a:t>Suspendisse lectus tortor, dignissim sit amet, adipiscing nec, ultricies sed, dolor. </a:t>
            </a:r>
            <a:endParaRPr lang="fr-FR" dirty="0" smtClean="0"/>
          </a:p>
          <a:p>
            <a:pPr lvl="0"/>
            <a:r>
              <a:rPr lang="la-Latn" dirty="0" smtClean="0"/>
              <a:t>Cras elementum ultrices diam. </a:t>
            </a:r>
            <a:endParaRPr lang="fr-FR" dirty="0" smtClean="0"/>
          </a:p>
          <a:p>
            <a:pPr lvl="0"/>
            <a:r>
              <a:rPr lang="la-Latn" dirty="0" smtClean="0"/>
              <a:t>Maecenas ligula massa, varius a, semper congue, euismod non, mi. </a:t>
            </a:r>
            <a:endParaRPr lang="en-US" dirty="0"/>
          </a:p>
        </p:txBody>
      </p:sp>
      <p:sp>
        <p:nvSpPr>
          <p:cNvPr id="6" name="Espace réservé du numéro de diapositive 5"/>
          <p:cNvSpPr>
            <a:spLocks noGrp="1"/>
          </p:cNvSpPr>
          <p:nvPr>
            <p:ph type="sldNum" sz="quarter" idx="12"/>
          </p:nvPr>
        </p:nvSpPr>
        <p:spPr>
          <a:xfrm>
            <a:off x="11581200" y="6356351"/>
            <a:ext cx="446400" cy="365125"/>
          </a:xfrm>
        </p:spPr>
        <p:txBody>
          <a:bodyPr/>
          <a:lstStyle/>
          <a:p>
            <a:fld id="{7073052B-C3ED-4FAD-BEB6-A8C20862DC83}" type="slidenum">
              <a:rPr lang="fr-FR" smtClean="0"/>
              <a:t>‹N°›</a:t>
            </a:fld>
            <a:endParaRPr lang="fr-FR" dirty="0"/>
          </a:p>
        </p:txBody>
      </p:sp>
    </p:spTree>
    <p:extLst>
      <p:ext uri="{BB962C8B-B14F-4D97-AF65-F5344CB8AC3E}">
        <p14:creationId xmlns:p14="http://schemas.microsoft.com/office/powerpoint/2010/main" val="1254032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2"/>
            <a:ext cx="12192001" cy="6858001"/>
          </a:xfrm>
          <a:prstGeom prst="rect">
            <a:avLst/>
          </a:prstGeom>
        </p:spPr>
      </p:pic>
      <p:sp>
        <p:nvSpPr>
          <p:cNvPr id="3" name="Espace réservé du contenu 2"/>
          <p:cNvSpPr>
            <a:spLocks noGrp="1"/>
          </p:cNvSpPr>
          <p:nvPr>
            <p:ph idx="1" hasCustomPrompt="1"/>
          </p:nvPr>
        </p:nvSpPr>
        <p:spPr>
          <a:xfrm>
            <a:off x="5183188" y="987425"/>
            <a:ext cx="6172200" cy="4873625"/>
          </a:xfrm>
        </p:spPr>
        <p:txBody>
          <a:bodyPr/>
          <a:lstStyle>
            <a:lvl1pPr marL="0" indent="0" algn="ctr">
              <a:buNone/>
              <a:defRPr sz="3200" b="1">
                <a:solidFill>
                  <a:srgbClr val="00AAE7"/>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SOMMAIRE</a:t>
            </a:r>
          </a:p>
          <a:p>
            <a:pPr lvl="1"/>
            <a:endParaRPr lang="fr-FR" dirty="0" smtClean="0"/>
          </a:p>
        </p:txBody>
      </p:sp>
      <p:sp>
        <p:nvSpPr>
          <p:cNvPr id="7" name="Espace réservé du numéro de diapositive 6"/>
          <p:cNvSpPr>
            <a:spLocks noGrp="1"/>
          </p:cNvSpPr>
          <p:nvPr>
            <p:ph type="sldNum" sz="quarter" idx="12"/>
          </p:nvPr>
        </p:nvSpPr>
        <p:spPr>
          <a:xfrm>
            <a:off x="11582400" y="6356350"/>
            <a:ext cx="447675" cy="365125"/>
          </a:xfrm>
        </p:spPr>
        <p:txBody>
          <a:bodyPr/>
          <a:lstStyle/>
          <a:p>
            <a:fld id="{7073052B-C3ED-4FAD-BEB6-A8C20862DC83}" type="slidenum">
              <a:rPr lang="fr-FR" smtClean="0"/>
              <a:t>‹N°›</a:t>
            </a:fld>
            <a:endParaRPr lang="fr-FR" dirty="0"/>
          </a:p>
        </p:txBody>
      </p:sp>
    </p:spTree>
    <p:extLst>
      <p:ext uri="{BB962C8B-B14F-4D97-AF65-F5344CB8AC3E}">
        <p14:creationId xmlns:p14="http://schemas.microsoft.com/office/powerpoint/2010/main" val="1506534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4196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924815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p:cNvSpPr>
            <a:spLocks noGrp="1"/>
          </p:cNvSpPr>
          <p:nvPr>
            <p:ph type="title" hasCustomPrompt="1"/>
          </p:nvPr>
        </p:nvSpPr>
        <p:spPr>
          <a:xfrm>
            <a:off x="838200" y="365126"/>
            <a:ext cx="10515600" cy="730250"/>
          </a:xfrm>
        </p:spPr>
        <p:txBody>
          <a:bodyPr>
            <a:normAutofit/>
          </a:bodyPr>
          <a:lstStyle>
            <a:lvl1pPr>
              <a:defRPr sz="3600" b="1">
                <a:solidFill>
                  <a:srgbClr val="0E4F6B"/>
                </a:solidFill>
              </a:defRPr>
            </a:lvl1pPr>
          </a:lstStyle>
          <a:p>
            <a:r>
              <a:rPr lang="fr-FR" dirty="0" smtClean="0"/>
              <a:t>TITRE</a:t>
            </a:r>
            <a:endParaRPr lang="fr-FR" dirty="0"/>
          </a:p>
        </p:txBody>
      </p:sp>
      <p:sp>
        <p:nvSpPr>
          <p:cNvPr id="3" name="Espace réservé du contenu 2"/>
          <p:cNvSpPr>
            <a:spLocks noGrp="1"/>
          </p:cNvSpPr>
          <p:nvPr>
            <p:ph idx="1" hasCustomPrompt="1"/>
          </p:nvPr>
        </p:nvSpPr>
        <p:spPr>
          <a:xfrm>
            <a:off x="838200" y="1238250"/>
            <a:ext cx="10515600" cy="4938713"/>
          </a:xfrm>
        </p:spPr>
        <p:txBody>
          <a:bodyPr/>
          <a:lstStyle/>
          <a:p>
            <a:pPr lvl="0"/>
            <a:r>
              <a:rPr lang="la-Latn" dirty="0" smtClean="0"/>
              <a:t>Lorem ipsum dolor sit amet, consectetur adipiscing elit.</a:t>
            </a:r>
          </a:p>
          <a:p>
            <a:pPr lvl="0"/>
            <a:r>
              <a:rPr lang="la-Latn" dirty="0" smtClean="0"/>
              <a:t>Sed non risus.</a:t>
            </a:r>
          </a:p>
          <a:p>
            <a:pPr lvl="0"/>
            <a:r>
              <a:rPr lang="la-Latn" dirty="0" smtClean="0"/>
              <a:t>Suspendisse lectus tortor, dignissim sit amet, adipiscing nec, ultricies sed, dolor. </a:t>
            </a:r>
            <a:endParaRPr lang="fr-FR" dirty="0" smtClean="0"/>
          </a:p>
          <a:p>
            <a:pPr lvl="0"/>
            <a:r>
              <a:rPr lang="la-Latn" dirty="0" smtClean="0"/>
              <a:t>Cras elementum ultrices diam. </a:t>
            </a:r>
            <a:endParaRPr lang="fr-FR" dirty="0" smtClean="0"/>
          </a:p>
          <a:p>
            <a:pPr lvl="0"/>
            <a:r>
              <a:rPr lang="la-Latn" dirty="0" smtClean="0"/>
              <a:t>Maecenas ligula massa, varius a, semper congue, euismod non, mi. </a:t>
            </a:r>
            <a:endParaRPr lang="en-US" dirty="0"/>
          </a:p>
        </p:txBody>
      </p:sp>
      <p:sp>
        <p:nvSpPr>
          <p:cNvPr id="6" name="Espace réservé du numéro de diapositive 5"/>
          <p:cNvSpPr>
            <a:spLocks noGrp="1"/>
          </p:cNvSpPr>
          <p:nvPr>
            <p:ph type="sldNum" sz="quarter" idx="12"/>
          </p:nvPr>
        </p:nvSpPr>
        <p:spPr>
          <a:xfrm>
            <a:off x="11581200" y="6356350"/>
            <a:ext cx="446400" cy="365125"/>
          </a:xfrm>
        </p:spPr>
        <p:txBody>
          <a:bodyPr/>
          <a:lstStyle/>
          <a:p>
            <a:fld id="{7073052B-C3ED-4FAD-BEB6-A8C20862DC83}" type="slidenum">
              <a:rPr lang="fr-FR" smtClean="0"/>
              <a:t>‹N°›</a:t>
            </a:fld>
            <a:endParaRPr lang="fr-FR" dirty="0"/>
          </a:p>
        </p:txBody>
      </p:sp>
    </p:spTree>
    <p:extLst>
      <p:ext uri="{BB962C8B-B14F-4D97-AF65-F5344CB8AC3E}">
        <p14:creationId xmlns:p14="http://schemas.microsoft.com/office/powerpoint/2010/main" val="14056822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050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5D3AE5BC-5925-41A2-AD72-C879725D4A27}" type="datetimeFigureOut">
              <a:rPr lang="fr-FR" smtClean="0"/>
              <a:t>12/04/2024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1843361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D3AE5BC-5925-41A2-AD72-C879725D4A27}" type="datetimeFigureOut">
              <a:rPr lang="fr-FR" smtClean="0"/>
              <a:t>12/04/2024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206646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5D3AE5BC-5925-41A2-AD72-C879725D4A27}" type="datetimeFigureOut">
              <a:rPr lang="fr-FR" smtClean="0"/>
              <a:t>12/04/2024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190606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D3AE5BC-5925-41A2-AD72-C879725D4A27}" type="datetimeFigureOut">
              <a:rPr lang="fr-FR" smtClean="0"/>
              <a:t>12/04/2024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427032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D3AE5BC-5925-41A2-AD72-C879725D4A27}" type="datetimeFigureOut">
              <a:rPr lang="fr-FR" smtClean="0"/>
              <a:t>12/04/2024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CFB9DD2-8ECD-44F6-9537-C76A3B670708}" type="slidenum">
              <a:rPr lang="fr-FR" smtClean="0"/>
              <a:t>‹N°›</a:t>
            </a:fld>
            <a:endParaRPr lang="fr-FR"/>
          </a:p>
        </p:txBody>
      </p:sp>
    </p:spTree>
    <p:extLst>
      <p:ext uri="{BB962C8B-B14F-4D97-AF65-F5344CB8AC3E}">
        <p14:creationId xmlns:p14="http://schemas.microsoft.com/office/powerpoint/2010/main" val="423103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91416-60B8-495B-8A22-77301FED3A61}" type="datetime1">
              <a:rPr lang="fr-FR" smtClean="0"/>
              <a:t>12/04/2024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3052B-C3ED-4FAD-BEB6-A8C20862DC83}" type="slidenum">
              <a:rPr lang="fr-FR" smtClean="0"/>
              <a:t>‹N°›</a:t>
            </a:fld>
            <a:endParaRPr lang="fr-FR"/>
          </a:p>
        </p:txBody>
      </p:sp>
    </p:spTree>
    <p:extLst>
      <p:ext uri="{BB962C8B-B14F-4D97-AF65-F5344CB8AC3E}">
        <p14:creationId xmlns:p14="http://schemas.microsoft.com/office/powerpoint/2010/main" val="1072921425"/>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0" r:id="rId3"/>
    <p:sldLayoutId id="2147483657"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AE5BC-5925-41A2-AD72-C879725D4A27}" type="datetimeFigureOut">
              <a:rPr lang="fr-FR" smtClean="0"/>
              <a:t>12/04/2024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B9DD2-8ECD-44F6-9537-C76A3B670708}" type="slidenum">
              <a:rPr lang="fr-FR" smtClean="0"/>
              <a:t>‹N°›</a:t>
            </a:fld>
            <a:endParaRPr lang="fr-FR"/>
          </a:p>
        </p:txBody>
      </p:sp>
    </p:spTree>
    <p:extLst>
      <p:ext uri="{BB962C8B-B14F-4D97-AF65-F5344CB8AC3E}">
        <p14:creationId xmlns:p14="http://schemas.microsoft.com/office/powerpoint/2010/main" val="83816742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91416-60B8-495B-8A22-77301FED3A61}" type="datetime1">
              <a:rPr lang="fr-FR" smtClean="0"/>
              <a:t>12/04/2024</a:t>
            </a:fld>
            <a:endParaRPr lang="fr-FR"/>
          </a:p>
        </p:txBody>
      </p:sp>
      <p:sp>
        <p:nvSpPr>
          <p:cNvPr id="5" name="Espace réservé du pied de page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3052B-C3ED-4FAD-BEB6-A8C20862DC83}" type="slidenum">
              <a:rPr lang="fr-FR" smtClean="0"/>
              <a:t>‹N°›</a:t>
            </a:fld>
            <a:endParaRPr lang="fr-FR"/>
          </a:p>
        </p:txBody>
      </p:sp>
    </p:spTree>
    <p:extLst>
      <p:ext uri="{BB962C8B-B14F-4D97-AF65-F5344CB8AC3E}">
        <p14:creationId xmlns:p14="http://schemas.microsoft.com/office/powerpoint/2010/main" val="224652572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iming>
    <p:tnLst>
      <p:par>
        <p:cTn id="1" dur="indefinite" restart="never" nodeType="tmRoot"/>
      </p:par>
    </p:tnLst>
  </p:timing>
  <p:hf hdr="0" ftr="0" dt="0"/>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adigital.loire.fr/intranet/li_2378397/pvs-groupe-ressources-actions-collective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nstagram.com/adepape.42/?igshid=YmMyMTA2M2Y"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odpe.loire.fr/jcms/lw_1402810/fr/accuei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hyperlink" Target="https://fr.wikipedia.org/wiki/Mouvement_(anatomie)" TargetMode="External"/><Relationship Id="rId13" Type="http://schemas.openxmlformats.org/officeDocument/2006/relationships/image" Target="../media/image6.png"/><Relationship Id="rId3" Type="http://schemas.openxmlformats.org/officeDocument/2006/relationships/image" Target="../media/image33.tif"/><Relationship Id="rId7" Type="http://schemas.openxmlformats.org/officeDocument/2006/relationships/hyperlink" Target="https://fr.wikipedia.org/wiki/Perception" TargetMode="External"/><Relationship Id="rId12" Type="http://schemas.openxmlformats.org/officeDocument/2006/relationships/hyperlink" Target="https://fr.wikipedia.org/wiki/%C3%89motion" TargetMode="External"/><Relationship Id="rId2" Type="http://schemas.openxmlformats.org/officeDocument/2006/relationships/image" Target="../media/image32.tif"/><Relationship Id="rId1" Type="http://schemas.openxmlformats.org/officeDocument/2006/relationships/slideLayout" Target="../slideLayouts/slideLayout19.xml"/><Relationship Id="rId6" Type="http://schemas.openxmlformats.org/officeDocument/2006/relationships/hyperlink" Target="https://fr.wikipedia.org/wiki/Cognition" TargetMode="External"/><Relationship Id="rId11" Type="http://schemas.openxmlformats.org/officeDocument/2006/relationships/hyperlink" Target="https://fr.wikipedia.org/wiki/Raisonnement" TargetMode="External"/><Relationship Id="rId5" Type="http://schemas.openxmlformats.org/officeDocument/2006/relationships/hyperlink" Target="https://fr.wikipedia.org/wiki/Neurosciences" TargetMode="External"/><Relationship Id="rId10" Type="http://schemas.openxmlformats.org/officeDocument/2006/relationships/hyperlink" Target="https://fr.wikipedia.org/wiki/M%C3%A9moire_(psychologie)" TargetMode="External"/><Relationship Id="rId4" Type="http://schemas.openxmlformats.org/officeDocument/2006/relationships/hyperlink" Target="https://fr.wikipedia.org/wiki/Recherche_scientifique" TargetMode="External"/><Relationship Id="rId9" Type="http://schemas.openxmlformats.org/officeDocument/2006/relationships/hyperlink" Target="https://fr.wikipedia.org/wiki/Langag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ti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tif"/><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jpeg"/><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tif"/><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6.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86.tif"/><Relationship Id="rId2" Type="http://schemas.openxmlformats.org/officeDocument/2006/relationships/image" Target="../media/image85.tif"/><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87.tif"/></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670559" y="3762541"/>
            <a:ext cx="10501745" cy="1015663"/>
          </a:xfrm>
          <a:prstGeom prst="rect">
            <a:avLst/>
          </a:prstGeom>
          <a:effectLst>
            <a:outerShdw blurRad="50800" dist="38100" dir="2700000" algn="tl" rotWithShape="0">
              <a:prstClr val="black">
                <a:alpha val="40000"/>
              </a:prstClr>
            </a:outerShdw>
          </a:effectLst>
        </p:spPr>
        <p:txBody>
          <a:bodyPr wrap="square">
            <a:spAutoFit/>
          </a:bodyPr>
          <a:lstStyle/>
          <a:p>
            <a:r>
              <a:rPr lang="fr-FR" sz="6000" b="1" dirty="0" smtClean="0">
                <a:solidFill>
                  <a:schemeClr val="bg1"/>
                </a:solidFill>
              </a:rPr>
              <a:t>CONFÉRENCE STRATÉGIQUE </a:t>
            </a:r>
          </a:p>
        </p:txBody>
      </p:sp>
      <p:sp>
        <p:nvSpPr>
          <p:cNvPr id="6" name="Rectangle 5"/>
          <p:cNvSpPr/>
          <p:nvPr/>
        </p:nvSpPr>
        <p:spPr>
          <a:xfrm>
            <a:off x="670559" y="4441367"/>
            <a:ext cx="1975221" cy="1015663"/>
          </a:xfrm>
          <a:prstGeom prst="rect">
            <a:avLst/>
          </a:prstGeom>
        </p:spPr>
        <p:txBody>
          <a:bodyPr wrap="none">
            <a:spAutoFit/>
          </a:bodyPr>
          <a:lstStyle/>
          <a:p>
            <a:r>
              <a:rPr lang="fr-FR" sz="6000" b="1" dirty="0">
                <a:solidFill>
                  <a:schemeClr val="bg1"/>
                </a:solidFill>
              </a:rPr>
              <a:t>ODPE</a:t>
            </a:r>
          </a:p>
        </p:txBody>
      </p:sp>
      <p:sp>
        <p:nvSpPr>
          <p:cNvPr id="7" name="Rectangle 6"/>
          <p:cNvSpPr/>
          <p:nvPr/>
        </p:nvSpPr>
        <p:spPr>
          <a:xfrm>
            <a:off x="670559" y="5457030"/>
            <a:ext cx="3681201" cy="584775"/>
          </a:xfrm>
          <a:prstGeom prst="rect">
            <a:avLst/>
          </a:prstGeom>
        </p:spPr>
        <p:txBody>
          <a:bodyPr wrap="none">
            <a:spAutoFit/>
          </a:bodyPr>
          <a:lstStyle/>
          <a:p>
            <a:r>
              <a:rPr lang="fr-FR" sz="3200" dirty="0" smtClean="0">
                <a:solidFill>
                  <a:schemeClr val="bg1"/>
                </a:solidFill>
              </a:rPr>
              <a:t>| Mardi 9 avril 2024|</a:t>
            </a:r>
            <a:endParaRPr lang="fr-FR" sz="3200" dirty="0">
              <a:solidFill>
                <a:schemeClr val="bg1"/>
              </a:solidFill>
            </a:endParaRPr>
          </a:p>
        </p:txBody>
      </p:sp>
    </p:spTree>
    <p:extLst>
      <p:ext uri="{BB962C8B-B14F-4D97-AF65-F5344CB8AC3E}">
        <p14:creationId xmlns:p14="http://schemas.microsoft.com/office/powerpoint/2010/main" val="3833532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10</a:t>
            </a:fld>
            <a:endParaRPr lang="fr-FR" dirty="0"/>
          </a:p>
        </p:txBody>
      </p:sp>
      <p:sp>
        <p:nvSpPr>
          <p:cNvPr id="5" name="Titre 1"/>
          <p:cNvSpPr>
            <a:spLocks noGrp="1"/>
          </p:cNvSpPr>
          <p:nvPr>
            <p:ph type="title"/>
          </p:nvPr>
        </p:nvSpPr>
        <p:spPr>
          <a:xfrm>
            <a:off x="1134291" y="446311"/>
            <a:ext cx="10515600" cy="730250"/>
          </a:xfrm>
        </p:spPr>
        <p:txBody>
          <a:bodyPr>
            <a:noAutofit/>
          </a:bodyPr>
          <a:lstStyle/>
          <a:p>
            <a:r>
              <a:rPr lang="fr-FR" sz="3200" cap="all" dirty="0">
                <a:solidFill>
                  <a:srgbClr val="3AAADC"/>
                </a:solidFill>
                <a:latin typeface="+mn-lt"/>
              </a:rPr>
              <a:t>Les modes de </a:t>
            </a:r>
            <a:r>
              <a:rPr lang="fr-FR" sz="3200" cap="all" dirty="0" smtClean="0">
                <a:solidFill>
                  <a:srgbClr val="3AAADC"/>
                </a:solidFill>
                <a:latin typeface="+mn-lt"/>
              </a:rPr>
              <a:t>placement </a:t>
            </a:r>
            <a:r>
              <a:rPr lang="fr-FR" sz="3200" cap="all" dirty="0">
                <a:solidFill>
                  <a:srgbClr val="3AAADC"/>
                </a:solidFill>
                <a:latin typeface="+mn-lt"/>
              </a:rPr>
              <a:t>des mineurs et JEUNES majeurs pris en charge par le département</a:t>
            </a:r>
          </a:p>
        </p:txBody>
      </p:sp>
      <p:sp>
        <p:nvSpPr>
          <p:cNvPr id="6" name="Titre 27"/>
          <p:cNvSpPr txBox="1">
            <a:spLocks noGrp="1" noChangeAspect="1"/>
          </p:cNvSpPr>
          <p:nvPr>
            <p:ph idx="1"/>
          </p:nvPr>
        </p:nvSpPr>
        <p:spPr>
          <a:xfrm>
            <a:off x="8863784" y="5701239"/>
            <a:ext cx="2158893" cy="479038"/>
          </a:xfrm>
          <a:prstGeom prst="rect">
            <a:avLst/>
          </a:prstGeom>
          <a:solidFill>
            <a:srgbClr val="B5AC7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fr-FR" sz="1600" b="1" dirty="0">
                <a:solidFill>
                  <a:sysClr val="window" lastClr="FFFFFF"/>
                </a:solidFill>
              </a:rPr>
              <a:t>Photographie au</a:t>
            </a:r>
          </a:p>
          <a:p>
            <a:pPr fontAlgn="auto">
              <a:spcAft>
                <a:spcPts val="0"/>
              </a:spcAft>
              <a:defRPr/>
            </a:pPr>
            <a:r>
              <a:rPr lang="fr-FR" sz="1600" b="1" dirty="0">
                <a:solidFill>
                  <a:sysClr val="window" lastClr="FFFFFF"/>
                </a:solidFill>
              </a:rPr>
              <a:t>31 </a:t>
            </a:r>
            <a:r>
              <a:rPr lang="fr-FR" sz="1600" b="1" dirty="0">
                <a:solidFill>
                  <a:schemeClr val="bg1"/>
                </a:solidFill>
              </a:rPr>
              <a:t>décembre</a:t>
            </a:r>
            <a:r>
              <a:rPr lang="fr-FR" sz="1600" b="1" dirty="0">
                <a:solidFill>
                  <a:sysClr val="window" lastClr="FFFFFF"/>
                </a:solidFill>
              </a:rPr>
              <a:t> </a:t>
            </a:r>
            <a:r>
              <a:rPr lang="fr-FR" sz="1600" b="1" dirty="0" smtClean="0">
                <a:solidFill>
                  <a:sysClr val="window" lastClr="FFFFFF"/>
                </a:solidFill>
              </a:rPr>
              <a:t>2023</a:t>
            </a:r>
            <a:endParaRPr lang="fr-FR" sz="1600" b="1" dirty="0">
              <a:solidFill>
                <a:sysClr val="window" lastClr="FFFFFF"/>
              </a:solidFill>
            </a:endParaRPr>
          </a:p>
        </p:txBody>
      </p:sp>
      <p:sp>
        <p:nvSpPr>
          <p:cNvPr id="3" name="ZoneTexte 2"/>
          <p:cNvSpPr txBox="1"/>
          <p:nvPr/>
        </p:nvSpPr>
        <p:spPr>
          <a:xfrm>
            <a:off x="1134291" y="1282140"/>
            <a:ext cx="3731821" cy="400110"/>
          </a:xfrm>
          <a:prstGeom prst="rect">
            <a:avLst/>
          </a:prstGeom>
          <a:noFill/>
        </p:spPr>
        <p:txBody>
          <a:bodyPr wrap="square" rtlCol="0">
            <a:spAutoFit/>
          </a:bodyPr>
          <a:lstStyle/>
          <a:p>
            <a:r>
              <a:rPr lang="fr-FR" sz="2000" dirty="0" smtClean="0">
                <a:solidFill>
                  <a:srgbClr val="3AAADC"/>
                </a:solidFill>
              </a:rPr>
              <a:t>Évolution 2019/2023</a:t>
            </a:r>
            <a:endParaRPr lang="fr-FR" sz="2000" dirty="0">
              <a:solidFill>
                <a:srgbClr val="3AAADC"/>
              </a:solidFill>
            </a:endParaRPr>
          </a:p>
        </p:txBody>
      </p:sp>
      <p:pic>
        <p:nvPicPr>
          <p:cNvPr id="2" name="Image 1"/>
          <p:cNvPicPr>
            <a:picLocks noChangeAspect="1"/>
          </p:cNvPicPr>
          <p:nvPr/>
        </p:nvPicPr>
        <p:blipFill>
          <a:blip r:embed="rId2"/>
          <a:stretch>
            <a:fillRect/>
          </a:stretch>
        </p:blipFill>
        <p:spPr>
          <a:xfrm>
            <a:off x="1404851" y="1682250"/>
            <a:ext cx="8920764" cy="4667842"/>
          </a:xfrm>
          <a:prstGeom prst="rect">
            <a:avLst/>
          </a:prstGeom>
        </p:spPr>
      </p:pic>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085" y="82448"/>
            <a:ext cx="1027611" cy="102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71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2520" y="365126"/>
            <a:ext cx="10515600" cy="730250"/>
          </a:xfrm>
        </p:spPr>
        <p:txBody>
          <a:bodyPr>
            <a:normAutofit fontScale="90000"/>
          </a:bodyPr>
          <a:lstStyle/>
          <a:p>
            <a:r>
              <a:rPr lang="fr-FR" sz="3600" b="1" cap="all" dirty="0">
                <a:solidFill>
                  <a:srgbClr val="00AAE7"/>
                </a:solidFill>
                <a:latin typeface="+mn-lt"/>
              </a:rPr>
              <a:t>Les enfants en situation de handicap suivis </a:t>
            </a:r>
            <a:r>
              <a:rPr lang="fr-FR" sz="3600" b="1" cap="all" dirty="0" smtClean="0">
                <a:solidFill>
                  <a:srgbClr val="00AAE7"/>
                </a:solidFill>
                <a:latin typeface="+mn-lt"/>
              </a:rPr>
              <a:t/>
            </a:r>
            <a:br>
              <a:rPr lang="fr-FR" sz="3600" b="1" cap="all" dirty="0" smtClean="0">
                <a:solidFill>
                  <a:srgbClr val="00AAE7"/>
                </a:solidFill>
                <a:latin typeface="+mn-lt"/>
              </a:rPr>
            </a:br>
            <a:r>
              <a:rPr lang="fr-FR" sz="3600" b="1" cap="all" dirty="0" smtClean="0">
                <a:solidFill>
                  <a:srgbClr val="00AAE7"/>
                </a:solidFill>
                <a:latin typeface="+mn-lt"/>
              </a:rPr>
              <a:t>dans </a:t>
            </a:r>
            <a:r>
              <a:rPr lang="fr-FR" sz="3600" b="1" cap="all" dirty="0">
                <a:solidFill>
                  <a:srgbClr val="00AAE7"/>
                </a:solidFill>
                <a:latin typeface="+mn-lt"/>
              </a:rPr>
              <a:t>le cadre de l’ AIDE SOCIALE A </a:t>
            </a:r>
            <a:r>
              <a:rPr lang="fr-FR" sz="3600" b="1" cap="all" dirty="0" smtClean="0">
                <a:solidFill>
                  <a:srgbClr val="00AAE7"/>
                </a:solidFill>
                <a:latin typeface="+mn-lt"/>
              </a:rPr>
              <a:t>L’ENFANCE</a:t>
            </a:r>
            <a:endParaRPr lang="fr-FR" dirty="0">
              <a:solidFill>
                <a:srgbClr val="00AAE7"/>
              </a:solidFill>
              <a:latin typeface="+mn-lt"/>
            </a:endParaRPr>
          </a:p>
        </p:txBody>
      </p:sp>
      <p:pic>
        <p:nvPicPr>
          <p:cNvPr id="4" name="Espace réservé du contenu 3"/>
          <p:cNvPicPr>
            <a:picLocks noGrp="1" noChangeAspect="1"/>
          </p:cNvPicPr>
          <p:nvPr>
            <p:ph idx="1"/>
          </p:nvPr>
        </p:nvPicPr>
        <p:blipFill>
          <a:blip r:embed="rId2"/>
          <a:stretch>
            <a:fillRect/>
          </a:stretch>
        </p:blipFill>
        <p:spPr>
          <a:xfrm>
            <a:off x="1112520" y="1853738"/>
            <a:ext cx="5321063" cy="3325645"/>
          </a:xfrm>
          <a:prstGeom prst="rect">
            <a:avLst/>
          </a:prstGeom>
        </p:spPr>
      </p:pic>
      <p:pic>
        <p:nvPicPr>
          <p:cNvPr id="6" name="Image 5"/>
          <p:cNvPicPr>
            <a:picLocks noChangeAspect="1"/>
          </p:cNvPicPr>
          <p:nvPr/>
        </p:nvPicPr>
        <p:blipFill>
          <a:blip r:embed="rId3"/>
          <a:stretch>
            <a:fillRect/>
          </a:stretch>
        </p:blipFill>
        <p:spPr>
          <a:xfrm>
            <a:off x="6562982" y="1852144"/>
            <a:ext cx="5417241" cy="3327239"/>
          </a:xfrm>
          <a:prstGeom prst="rect">
            <a:avLst/>
          </a:prstGeom>
        </p:spPr>
      </p:pic>
      <p:pic>
        <p:nvPicPr>
          <p:cNvPr id="5"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5743" y="0"/>
            <a:ext cx="996257" cy="99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027611" y="6261463"/>
            <a:ext cx="3230880" cy="261610"/>
          </a:xfrm>
          <a:prstGeom prst="rect">
            <a:avLst/>
          </a:prstGeom>
          <a:noFill/>
        </p:spPr>
        <p:txBody>
          <a:bodyPr wrap="square" rtlCol="0">
            <a:spAutoFit/>
          </a:bodyPr>
          <a:lstStyle/>
          <a:p>
            <a:r>
              <a:rPr lang="fr-FR" sz="1100" i="1" dirty="0" smtClean="0"/>
              <a:t>Source : direction enfance Département de la Loire </a:t>
            </a:r>
            <a:endParaRPr lang="fr-FR" sz="1100" i="1" dirty="0"/>
          </a:p>
        </p:txBody>
      </p:sp>
      <p:sp>
        <p:nvSpPr>
          <p:cNvPr id="7" name="ZoneTexte 6"/>
          <p:cNvSpPr txBox="1"/>
          <p:nvPr/>
        </p:nvSpPr>
        <p:spPr>
          <a:xfrm>
            <a:off x="1848395" y="3820886"/>
            <a:ext cx="666206" cy="230832"/>
          </a:xfrm>
          <a:prstGeom prst="rect">
            <a:avLst/>
          </a:prstGeom>
          <a:noFill/>
        </p:spPr>
        <p:txBody>
          <a:bodyPr wrap="square" rtlCol="0">
            <a:spAutoFit/>
          </a:bodyPr>
          <a:lstStyle/>
          <a:p>
            <a:r>
              <a:rPr lang="fr-FR" sz="900" dirty="0" smtClean="0"/>
              <a:t>19%</a:t>
            </a:r>
            <a:endParaRPr lang="fr-FR" sz="900" dirty="0"/>
          </a:p>
        </p:txBody>
      </p:sp>
      <p:sp>
        <p:nvSpPr>
          <p:cNvPr id="8" name="ZoneTexte 7"/>
          <p:cNvSpPr txBox="1"/>
          <p:nvPr/>
        </p:nvSpPr>
        <p:spPr>
          <a:xfrm>
            <a:off x="3418114" y="3984257"/>
            <a:ext cx="666206" cy="230832"/>
          </a:xfrm>
          <a:prstGeom prst="rect">
            <a:avLst/>
          </a:prstGeom>
          <a:noFill/>
        </p:spPr>
        <p:txBody>
          <a:bodyPr wrap="square" rtlCol="0">
            <a:spAutoFit/>
          </a:bodyPr>
          <a:lstStyle/>
          <a:p>
            <a:r>
              <a:rPr lang="fr-FR" sz="900" dirty="0" smtClean="0"/>
              <a:t>21%</a:t>
            </a:r>
            <a:endParaRPr lang="fr-FR" sz="900" dirty="0"/>
          </a:p>
        </p:txBody>
      </p:sp>
      <p:sp>
        <p:nvSpPr>
          <p:cNvPr id="9" name="ZoneTexte 8"/>
          <p:cNvSpPr txBox="1"/>
          <p:nvPr/>
        </p:nvSpPr>
        <p:spPr>
          <a:xfrm>
            <a:off x="4974771" y="3975660"/>
            <a:ext cx="666206" cy="230832"/>
          </a:xfrm>
          <a:prstGeom prst="rect">
            <a:avLst/>
          </a:prstGeom>
          <a:noFill/>
        </p:spPr>
        <p:txBody>
          <a:bodyPr wrap="square" rtlCol="0">
            <a:spAutoFit/>
          </a:bodyPr>
          <a:lstStyle/>
          <a:p>
            <a:r>
              <a:rPr lang="fr-FR" sz="900" dirty="0" smtClean="0"/>
              <a:t>17%</a:t>
            </a:r>
            <a:endParaRPr lang="fr-FR" sz="900" dirty="0"/>
          </a:p>
        </p:txBody>
      </p:sp>
      <p:sp>
        <p:nvSpPr>
          <p:cNvPr id="10" name="ZoneTexte 9"/>
          <p:cNvSpPr txBox="1"/>
          <p:nvPr/>
        </p:nvSpPr>
        <p:spPr>
          <a:xfrm>
            <a:off x="2523310" y="2732400"/>
            <a:ext cx="666206" cy="230832"/>
          </a:xfrm>
          <a:prstGeom prst="rect">
            <a:avLst/>
          </a:prstGeom>
          <a:noFill/>
        </p:spPr>
        <p:txBody>
          <a:bodyPr wrap="square" rtlCol="0">
            <a:spAutoFit/>
          </a:bodyPr>
          <a:lstStyle/>
          <a:p>
            <a:r>
              <a:rPr lang="fr-FR" sz="900" dirty="0" smtClean="0"/>
              <a:t>100%</a:t>
            </a:r>
            <a:endParaRPr lang="fr-FR" sz="900" dirty="0"/>
          </a:p>
        </p:txBody>
      </p:sp>
      <p:sp>
        <p:nvSpPr>
          <p:cNvPr id="11" name="ZoneTexte 10"/>
          <p:cNvSpPr txBox="1"/>
          <p:nvPr/>
        </p:nvSpPr>
        <p:spPr>
          <a:xfrm>
            <a:off x="4071258" y="3517397"/>
            <a:ext cx="666206" cy="230832"/>
          </a:xfrm>
          <a:prstGeom prst="rect">
            <a:avLst/>
          </a:prstGeom>
          <a:noFill/>
        </p:spPr>
        <p:txBody>
          <a:bodyPr wrap="square" rtlCol="0">
            <a:spAutoFit/>
          </a:bodyPr>
          <a:lstStyle/>
          <a:p>
            <a:r>
              <a:rPr lang="fr-FR" sz="900" dirty="0" smtClean="0"/>
              <a:t>100%</a:t>
            </a:r>
            <a:endParaRPr lang="fr-FR" sz="900" dirty="0"/>
          </a:p>
        </p:txBody>
      </p:sp>
      <p:sp>
        <p:nvSpPr>
          <p:cNvPr id="12" name="ZoneTexte 11"/>
          <p:cNvSpPr txBox="1"/>
          <p:nvPr/>
        </p:nvSpPr>
        <p:spPr>
          <a:xfrm>
            <a:off x="5623562" y="3284931"/>
            <a:ext cx="666206" cy="230832"/>
          </a:xfrm>
          <a:prstGeom prst="rect">
            <a:avLst/>
          </a:prstGeom>
          <a:noFill/>
        </p:spPr>
        <p:txBody>
          <a:bodyPr wrap="square" rtlCol="0">
            <a:spAutoFit/>
          </a:bodyPr>
          <a:lstStyle/>
          <a:p>
            <a:r>
              <a:rPr lang="fr-FR" sz="900" dirty="0" smtClean="0"/>
              <a:t>100%</a:t>
            </a:r>
            <a:endParaRPr lang="fr-FR" sz="900" dirty="0"/>
          </a:p>
        </p:txBody>
      </p:sp>
      <p:sp>
        <p:nvSpPr>
          <p:cNvPr id="13" name="ZoneTexte 12"/>
          <p:cNvSpPr txBox="1"/>
          <p:nvPr/>
        </p:nvSpPr>
        <p:spPr>
          <a:xfrm>
            <a:off x="2190207" y="2974258"/>
            <a:ext cx="666206" cy="230832"/>
          </a:xfrm>
          <a:prstGeom prst="rect">
            <a:avLst/>
          </a:prstGeom>
          <a:noFill/>
        </p:spPr>
        <p:txBody>
          <a:bodyPr wrap="square" rtlCol="0">
            <a:spAutoFit/>
          </a:bodyPr>
          <a:lstStyle/>
          <a:p>
            <a:r>
              <a:rPr lang="fr-FR" sz="900" dirty="0" smtClean="0"/>
              <a:t>81%</a:t>
            </a:r>
            <a:endParaRPr lang="fr-FR" sz="900" dirty="0"/>
          </a:p>
        </p:txBody>
      </p:sp>
      <p:sp>
        <p:nvSpPr>
          <p:cNvPr id="14" name="ZoneTexte 13"/>
          <p:cNvSpPr txBox="1"/>
          <p:nvPr/>
        </p:nvSpPr>
        <p:spPr>
          <a:xfrm>
            <a:off x="3738155" y="3631179"/>
            <a:ext cx="666206" cy="230832"/>
          </a:xfrm>
          <a:prstGeom prst="rect">
            <a:avLst/>
          </a:prstGeom>
          <a:noFill/>
        </p:spPr>
        <p:txBody>
          <a:bodyPr wrap="square" rtlCol="0">
            <a:spAutoFit/>
          </a:bodyPr>
          <a:lstStyle/>
          <a:p>
            <a:r>
              <a:rPr lang="fr-FR" sz="900" dirty="0" smtClean="0"/>
              <a:t>79%</a:t>
            </a:r>
            <a:endParaRPr lang="fr-FR" sz="900" dirty="0"/>
          </a:p>
        </p:txBody>
      </p:sp>
      <p:sp>
        <p:nvSpPr>
          <p:cNvPr id="15" name="ZoneTexte 14"/>
          <p:cNvSpPr txBox="1"/>
          <p:nvPr/>
        </p:nvSpPr>
        <p:spPr>
          <a:xfrm>
            <a:off x="5296988" y="3413409"/>
            <a:ext cx="666206" cy="230832"/>
          </a:xfrm>
          <a:prstGeom prst="rect">
            <a:avLst/>
          </a:prstGeom>
          <a:noFill/>
        </p:spPr>
        <p:txBody>
          <a:bodyPr wrap="square" rtlCol="0">
            <a:spAutoFit/>
          </a:bodyPr>
          <a:lstStyle/>
          <a:p>
            <a:r>
              <a:rPr lang="fr-FR" sz="900" dirty="0" smtClean="0"/>
              <a:t>83%</a:t>
            </a:r>
            <a:endParaRPr lang="fr-FR" sz="900" dirty="0"/>
          </a:p>
        </p:txBody>
      </p:sp>
      <p:sp>
        <p:nvSpPr>
          <p:cNvPr id="16" name="ZoneTexte 15"/>
          <p:cNvSpPr txBox="1"/>
          <p:nvPr/>
        </p:nvSpPr>
        <p:spPr>
          <a:xfrm>
            <a:off x="7275111" y="2688177"/>
            <a:ext cx="666206" cy="215444"/>
          </a:xfrm>
          <a:prstGeom prst="rect">
            <a:avLst/>
          </a:prstGeom>
          <a:noFill/>
        </p:spPr>
        <p:txBody>
          <a:bodyPr wrap="square" rtlCol="0">
            <a:spAutoFit/>
          </a:bodyPr>
          <a:lstStyle/>
          <a:p>
            <a:r>
              <a:rPr lang="fr-FR" sz="800" dirty="0" smtClean="0"/>
              <a:t>17%</a:t>
            </a:r>
            <a:endParaRPr lang="fr-FR" sz="800" dirty="0"/>
          </a:p>
        </p:txBody>
      </p:sp>
      <p:sp>
        <p:nvSpPr>
          <p:cNvPr id="17" name="ZoneTexte 16"/>
          <p:cNvSpPr txBox="1"/>
          <p:nvPr/>
        </p:nvSpPr>
        <p:spPr>
          <a:xfrm>
            <a:off x="7511270" y="3159678"/>
            <a:ext cx="666206" cy="215444"/>
          </a:xfrm>
          <a:prstGeom prst="rect">
            <a:avLst/>
          </a:prstGeom>
          <a:noFill/>
        </p:spPr>
        <p:txBody>
          <a:bodyPr wrap="square" rtlCol="0">
            <a:spAutoFit/>
          </a:bodyPr>
          <a:lstStyle/>
          <a:p>
            <a:r>
              <a:rPr lang="fr-FR" sz="800" dirty="0" smtClean="0"/>
              <a:t>20%</a:t>
            </a:r>
            <a:endParaRPr lang="fr-FR" sz="800" dirty="0"/>
          </a:p>
        </p:txBody>
      </p:sp>
      <p:sp>
        <p:nvSpPr>
          <p:cNvPr id="18" name="ZoneTexte 17"/>
          <p:cNvSpPr txBox="1"/>
          <p:nvPr/>
        </p:nvSpPr>
        <p:spPr>
          <a:xfrm>
            <a:off x="7511270" y="3644241"/>
            <a:ext cx="666206" cy="215444"/>
          </a:xfrm>
          <a:prstGeom prst="rect">
            <a:avLst/>
          </a:prstGeom>
          <a:noFill/>
        </p:spPr>
        <p:txBody>
          <a:bodyPr wrap="square" rtlCol="0">
            <a:spAutoFit/>
          </a:bodyPr>
          <a:lstStyle/>
          <a:p>
            <a:r>
              <a:rPr lang="fr-FR" sz="800" dirty="0" smtClean="0"/>
              <a:t>25%</a:t>
            </a:r>
            <a:endParaRPr lang="fr-FR" sz="800" dirty="0"/>
          </a:p>
        </p:txBody>
      </p:sp>
      <p:sp>
        <p:nvSpPr>
          <p:cNvPr id="19" name="ZoneTexte 18"/>
          <p:cNvSpPr txBox="1"/>
          <p:nvPr/>
        </p:nvSpPr>
        <p:spPr>
          <a:xfrm>
            <a:off x="7275111" y="4102075"/>
            <a:ext cx="666206" cy="215444"/>
          </a:xfrm>
          <a:prstGeom prst="rect">
            <a:avLst/>
          </a:prstGeom>
          <a:noFill/>
        </p:spPr>
        <p:txBody>
          <a:bodyPr wrap="square" rtlCol="0">
            <a:spAutoFit/>
          </a:bodyPr>
          <a:lstStyle/>
          <a:p>
            <a:r>
              <a:rPr lang="fr-FR" sz="800" dirty="0"/>
              <a:t>9</a:t>
            </a:r>
            <a:r>
              <a:rPr lang="fr-FR" sz="800" dirty="0" smtClean="0"/>
              <a:t>%</a:t>
            </a:r>
            <a:endParaRPr lang="fr-FR" sz="800" dirty="0"/>
          </a:p>
        </p:txBody>
      </p:sp>
      <p:sp>
        <p:nvSpPr>
          <p:cNvPr id="20" name="ZoneTexte 19"/>
          <p:cNvSpPr txBox="1"/>
          <p:nvPr/>
        </p:nvSpPr>
        <p:spPr>
          <a:xfrm>
            <a:off x="7747739" y="2688177"/>
            <a:ext cx="666206" cy="215444"/>
          </a:xfrm>
          <a:prstGeom prst="rect">
            <a:avLst/>
          </a:prstGeom>
          <a:noFill/>
        </p:spPr>
        <p:txBody>
          <a:bodyPr wrap="square" rtlCol="0">
            <a:spAutoFit/>
          </a:bodyPr>
          <a:lstStyle/>
          <a:p>
            <a:r>
              <a:rPr lang="fr-FR" sz="800" dirty="0" smtClean="0"/>
              <a:t>83%</a:t>
            </a:r>
            <a:endParaRPr lang="fr-FR" sz="800" dirty="0"/>
          </a:p>
        </p:txBody>
      </p:sp>
      <p:sp>
        <p:nvSpPr>
          <p:cNvPr id="21" name="ZoneTexte 20"/>
          <p:cNvSpPr txBox="1"/>
          <p:nvPr/>
        </p:nvSpPr>
        <p:spPr>
          <a:xfrm>
            <a:off x="9278261" y="3177209"/>
            <a:ext cx="666206" cy="215444"/>
          </a:xfrm>
          <a:prstGeom prst="rect">
            <a:avLst/>
          </a:prstGeom>
          <a:noFill/>
        </p:spPr>
        <p:txBody>
          <a:bodyPr wrap="square" rtlCol="0">
            <a:spAutoFit/>
          </a:bodyPr>
          <a:lstStyle/>
          <a:p>
            <a:r>
              <a:rPr lang="fr-FR" sz="800" dirty="0" smtClean="0"/>
              <a:t>80%</a:t>
            </a:r>
            <a:endParaRPr lang="fr-FR" sz="800" dirty="0"/>
          </a:p>
        </p:txBody>
      </p:sp>
      <p:sp>
        <p:nvSpPr>
          <p:cNvPr id="22" name="ZoneTexte 21"/>
          <p:cNvSpPr txBox="1"/>
          <p:nvPr/>
        </p:nvSpPr>
        <p:spPr>
          <a:xfrm>
            <a:off x="8479280" y="3646567"/>
            <a:ext cx="666206" cy="215444"/>
          </a:xfrm>
          <a:prstGeom prst="rect">
            <a:avLst/>
          </a:prstGeom>
          <a:noFill/>
        </p:spPr>
        <p:txBody>
          <a:bodyPr wrap="square" rtlCol="0">
            <a:spAutoFit/>
          </a:bodyPr>
          <a:lstStyle/>
          <a:p>
            <a:r>
              <a:rPr lang="fr-FR" sz="800" dirty="0"/>
              <a:t>7</a:t>
            </a:r>
            <a:r>
              <a:rPr lang="fr-FR" sz="800" dirty="0" smtClean="0"/>
              <a:t>5%</a:t>
            </a:r>
            <a:endParaRPr lang="fr-FR" sz="800" dirty="0"/>
          </a:p>
        </p:txBody>
      </p:sp>
      <p:sp>
        <p:nvSpPr>
          <p:cNvPr id="23" name="ZoneTexte 22"/>
          <p:cNvSpPr txBox="1"/>
          <p:nvPr/>
        </p:nvSpPr>
        <p:spPr>
          <a:xfrm>
            <a:off x="7786830" y="4110671"/>
            <a:ext cx="666206" cy="215444"/>
          </a:xfrm>
          <a:prstGeom prst="rect">
            <a:avLst/>
          </a:prstGeom>
          <a:noFill/>
        </p:spPr>
        <p:txBody>
          <a:bodyPr wrap="square" rtlCol="0">
            <a:spAutoFit/>
          </a:bodyPr>
          <a:lstStyle/>
          <a:p>
            <a:r>
              <a:rPr lang="fr-FR" sz="800" dirty="0" smtClean="0"/>
              <a:t>91%</a:t>
            </a:r>
            <a:endParaRPr lang="fr-FR" sz="800" dirty="0"/>
          </a:p>
        </p:txBody>
      </p:sp>
    </p:spTree>
    <p:extLst>
      <p:ext uri="{BB962C8B-B14F-4D97-AF65-F5344CB8AC3E}">
        <p14:creationId xmlns:p14="http://schemas.microsoft.com/office/powerpoint/2010/main" val="172017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8800" y="404989"/>
            <a:ext cx="10515600" cy="730250"/>
          </a:xfrm>
        </p:spPr>
        <p:txBody>
          <a:bodyPr>
            <a:noAutofit/>
          </a:bodyPr>
          <a:lstStyle/>
          <a:p>
            <a:r>
              <a:rPr lang="fr-FR" sz="3200" cap="all" dirty="0">
                <a:solidFill>
                  <a:srgbClr val="3AAADC"/>
                </a:solidFill>
                <a:latin typeface="+mn-lt"/>
              </a:rPr>
              <a:t>Les enfants en situation de handicap suivis </a:t>
            </a:r>
            <a:r>
              <a:rPr lang="fr-FR" sz="3200" cap="all" dirty="0" smtClean="0">
                <a:solidFill>
                  <a:srgbClr val="3AAADC"/>
                </a:solidFill>
                <a:latin typeface="+mn-lt"/>
              </a:rPr>
              <a:t/>
            </a:r>
            <a:br>
              <a:rPr lang="fr-FR" sz="3200" cap="all" dirty="0" smtClean="0">
                <a:solidFill>
                  <a:srgbClr val="3AAADC"/>
                </a:solidFill>
                <a:latin typeface="+mn-lt"/>
              </a:rPr>
            </a:br>
            <a:r>
              <a:rPr lang="fr-FR" sz="3200" cap="all" dirty="0" smtClean="0">
                <a:solidFill>
                  <a:srgbClr val="3AAADC"/>
                </a:solidFill>
                <a:latin typeface="+mn-lt"/>
              </a:rPr>
              <a:t>dans </a:t>
            </a:r>
            <a:r>
              <a:rPr lang="fr-FR" sz="3200" cap="all" dirty="0">
                <a:solidFill>
                  <a:srgbClr val="3AAADC"/>
                </a:solidFill>
                <a:latin typeface="+mn-lt"/>
              </a:rPr>
              <a:t>le cadre de l’ AIDE SOCIALE A L’ENFANCE</a:t>
            </a:r>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12</a:t>
            </a:fld>
            <a:endParaRPr lang="fr-FR" dirty="0"/>
          </a:p>
        </p:txBody>
      </p:sp>
      <p:pic>
        <p:nvPicPr>
          <p:cNvPr id="9"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9055" y="5681"/>
            <a:ext cx="1052945" cy="10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3"/>
          <a:stretch>
            <a:fillRect/>
          </a:stretch>
        </p:blipFill>
        <p:spPr>
          <a:xfrm>
            <a:off x="780803" y="2662238"/>
            <a:ext cx="5451566" cy="2869610"/>
          </a:xfrm>
          <a:prstGeom prst="rect">
            <a:avLst/>
          </a:prstGeom>
        </p:spPr>
      </p:pic>
      <p:sp>
        <p:nvSpPr>
          <p:cNvPr id="11" name="ZoneTexte 10"/>
          <p:cNvSpPr txBox="1"/>
          <p:nvPr/>
        </p:nvSpPr>
        <p:spPr>
          <a:xfrm>
            <a:off x="963415" y="2178082"/>
            <a:ext cx="4804429" cy="523220"/>
          </a:xfrm>
          <a:prstGeom prst="rect">
            <a:avLst/>
          </a:prstGeom>
          <a:noFill/>
        </p:spPr>
        <p:txBody>
          <a:bodyPr wrap="square" rtlCol="0">
            <a:spAutoFit/>
          </a:bodyPr>
          <a:lstStyle/>
          <a:p>
            <a:pPr algn="ctr"/>
            <a:r>
              <a:rPr lang="fr-FR" sz="1400" dirty="0" smtClean="0">
                <a:solidFill>
                  <a:schemeClr val="tx1">
                    <a:lumMod val="50000"/>
                    <a:lumOff val="50000"/>
                  </a:schemeClr>
                </a:solidFill>
              </a:rPr>
              <a:t>Représentation de la population placée au 31/12/23 </a:t>
            </a:r>
          </a:p>
          <a:p>
            <a:pPr algn="ctr"/>
            <a:r>
              <a:rPr lang="fr-FR" sz="1400" dirty="0" smtClean="0">
                <a:solidFill>
                  <a:schemeClr val="tx1">
                    <a:lumMod val="50000"/>
                    <a:lumOff val="50000"/>
                  </a:schemeClr>
                </a:solidFill>
              </a:rPr>
              <a:t>par territoire et reconnaissance du handicap</a:t>
            </a:r>
            <a:endParaRPr lang="fr-FR" sz="1400" dirty="0">
              <a:solidFill>
                <a:schemeClr val="tx1">
                  <a:lumMod val="50000"/>
                  <a:lumOff val="50000"/>
                </a:schemeClr>
              </a:solidFill>
            </a:endParaRPr>
          </a:p>
        </p:txBody>
      </p:sp>
      <p:sp>
        <p:nvSpPr>
          <p:cNvPr id="14" name="ZoneTexte 13"/>
          <p:cNvSpPr txBox="1"/>
          <p:nvPr/>
        </p:nvSpPr>
        <p:spPr>
          <a:xfrm>
            <a:off x="6464983" y="2152148"/>
            <a:ext cx="5339417" cy="523220"/>
          </a:xfrm>
          <a:prstGeom prst="rect">
            <a:avLst/>
          </a:prstGeom>
          <a:noFill/>
        </p:spPr>
        <p:txBody>
          <a:bodyPr wrap="square" rtlCol="0">
            <a:spAutoFit/>
          </a:bodyPr>
          <a:lstStyle/>
          <a:p>
            <a:pPr algn="ctr"/>
            <a:r>
              <a:rPr lang="fr-FR" sz="1400" dirty="0" smtClean="0">
                <a:solidFill>
                  <a:schemeClr val="tx1">
                    <a:lumMod val="50000"/>
                    <a:lumOff val="50000"/>
                  </a:schemeClr>
                </a:solidFill>
              </a:rPr>
              <a:t>Représentation de la population en milieu ouvert </a:t>
            </a:r>
          </a:p>
          <a:p>
            <a:pPr algn="ctr"/>
            <a:r>
              <a:rPr lang="fr-FR" sz="1400" dirty="0" smtClean="0">
                <a:solidFill>
                  <a:schemeClr val="tx1">
                    <a:lumMod val="50000"/>
                    <a:lumOff val="50000"/>
                  </a:schemeClr>
                </a:solidFill>
              </a:rPr>
              <a:t>au 31/12/23 par territoire et reconnaissance du handicap </a:t>
            </a:r>
            <a:endParaRPr lang="fr-FR" sz="1400" dirty="0">
              <a:solidFill>
                <a:schemeClr val="tx1">
                  <a:lumMod val="50000"/>
                  <a:lumOff val="50000"/>
                </a:schemeClr>
              </a:solidFill>
            </a:endParaRPr>
          </a:p>
        </p:txBody>
      </p:sp>
      <p:pic>
        <p:nvPicPr>
          <p:cNvPr id="16" name="Image 15"/>
          <p:cNvPicPr>
            <a:picLocks noChangeAspect="1"/>
          </p:cNvPicPr>
          <p:nvPr/>
        </p:nvPicPr>
        <p:blipFill>
          <a:blip r:embed="rId4"/>
          <a:stretch>
            <a:fillRect/>
          </a:stretch>
        </p:blipFill>
        <p:spPr>
          <a:xfrm>
            <a:off x="6464983" y="2668496"/>
            <a:ext cx="5330707" cy="2714625"/>
          </a:xfrm>
          <a:prstGeom prst="rect">
            <a:avLst/>
          </a:prstGeom>
        </p:spPr>
      </p:pic>
      <p:pic>
        <p:nvPicPr>
          <p:cNvPr id="22" name="Image 21"/>
          <p:cNvPicPr>
            <a:picLocks noChangeAspect="1"/>
          </p:cNvPicPr>
          <p:nvPr/>
        </p:nvPicPr>
        <p:blipFill>
          <a:blip r:embed="rId5"/>
          <a:stretch>
            <a:fillRect/>
          </a:stretch>
        </p:blipFill>
        <p:spPr>
          <a:xfrm>
            <a:off x="8335941" y="5309486"/>
            <a:ext cx="2386941" cy="237874"/>
          </a:xfrm>
          <a:prstGeom prst="rect">
            <a:avLst/>
          </a:prstGeom>
        </p:spPr>
      </p:pic>
      <p:sp>
        <p:nvSpPr>
          <p:cNvPr id="23" name="ZoneTexte 22"/>
          <p:cNvSpPr txBox="1"/>
          <p:nvPr/>
        </p:nvSpPr>
        <p:spPr>
          <a:xfrm>
            <a:off x="1027611" y="6261463"/>
            <a:ext cx="3230880" cy="261610"/>
          </a:xfrm>
          <a:prstGeom prst="rect">
            <a:avLst/>
          </a:prstGeom>
          <a:noFill/>
        </p:spPr>
        <p:txBody>
          <a:bodyPr wrap="square" rtlCol="0">
            <a:spAutoFit/>
          </a:bodyPr>
          <a:lstStyle/>
          <a:p>
            <a:r>
              <a:rPr lang="fr-FR" sz="1100" i="1" dirty="0" smtClean="0"/>
              <a:t>Source : direction enfance Département de la Loire </a:t>
            </a:r>
            <a:endParaRPr lang="fr-FR" sz="1100" i="1" dirty="0"/>
          </a:p>
        </p:txBody>
      </p:sp>
      <p:sp>
        <p:nvSpPr>
          <p:cNvPr id="3" name="Rectangle 2"/>
          <p:cNvSpPr/>
          <p:nvPr/>
        </p:nvSpPr>
        <p:spPr>
          <a:xfrm>
            <a:off x="783771" y="2152148"/>
            <a:ext cx="5442858" cy="3395212"/>
          </a:xfrm>
          <a:prstGeom prst="rect">
            <a:avLst/>
          </a:prstGeom>
          <a:no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2" name="Rectangle 11"/>
          <p:cNvSpPr/>
          <p:nvPr/>
        </p:nvSpPr>
        <p:spPr>
          <a:xfrm>
            <a:off x="6464983" y="2146284"/>
            <a:ext cx="5442858" cy="3395212"/>
          </a:xfrm>
          <a:prstGeom prst="rect">
            <a:avLst/>
          </a:prstGeom>
          <a:no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3" name="ZoneTexte 12"/>
          <p:cNvSpPr txBox="1"/>
          <p:nvPr/>
        </p:nvSpPr>
        <p:spPr>
          <a:xfrm>
            <a:off x="2377567" y="2899659"/>
            <a:ext cx="666206" cy="215444"/>
          </a:xfrm>
          <a:prstGeom prst="rect">
            <a:avLst/>
          </a:prstGeom>
          <a:noFill/>
        </p:spPr>
        <p:txBody>
          <a:bodyPr wrap="square" rtlCol="0">
            <a:spAutoFit/>
          </a:bodyPr>
          <a:lstStyle/>
          <a:p>
            <a:r>
              <a:rPr lang="fr-FR" sz="800" dirty="0" smtClean="0"/>
              <a:t>31%</a:t>
            </a:r>
            <a:endParaRPr lang="fr-FR" sz="800" dirty="0"/>
          </a:p>
        </p:txBody>
      </p:sp>
      <p:sp>
        <p:nvSpPr>
          <p:cNvPr id="15" name="ZoneTexte 14"/>
          <p:cNvSpPr txBox="1"/>
          <p:nvPr/>
        </p:nvSpPr>
        <p:spPr>
          <a:xfrm>
            <a:off x="4090979" y="2899659"/>
            <a:ext cx="666206" cy="215444"/>
          </a:xfrm>
          <a:prstGeom prst="rect">
            <a:avLst/>
          </a:prstGeom>
          <a:noFill/>
        </p:spPr>
        <p:txBody>
          <a:bodyPr wrap="square" rtlCol="0">
            <a:spAutoFit/>
          </a:bodyPr>
          <a:lstStyle/>
          <a:p>
            <a:r>
              <a:rPr lang="fr-FR" sz="800" dirty="0" smtClean="0"/>
              <a:t>69%</a:t>
            </a:r>
            <a:endParaRPr lang="fr-FR" sz="800" dirty="0"/>
          </a:p>
        </p:txBody>
      </p:sp>
      <p:sp>
        <p:nvSpPr>
          <p:cNvPr id="17" name="ZoneTexte 16"/>
          <p:cNvSpPr txBox="1"/>
          <p:nvPr/>
        </p:nvSpPr>
        <p:spPr>
          <a:xfrm>
            <a:off x="2196864" y="3319991"/>
            <a:ext cx="666206" cy="215444"/>
          </a:xfrm>
          <a:prstGeom prst="rect">
            <a:avLst/>
          </a:prstGeom>
          <a:noFill/>
        </p:spPr>
        <p:txBody>
          <a:bodyPr wrap="square" rtlCol="0">
            <a:spAutoFit/>
          </a:bodyPr>
          <a:lstStyle/>
          <a:p>
            <a:r>
              <a:rPr lang="fr-FR" sz="800" dirty="0" smtClean="0"/>
              <a:t>22%</a:t>
            </a:r>
            <a:endParaRPr lang="fr-FR" sz="800" dirty="0"/>
          </a:p>
        </p:txBody>
      </p:sp>
      <p:sp>
        <p:nvSpPr>
          <p:cNvPr id="18" name="ZoneTexte 17"/>
          <p:cNvSpPr txBox="1"/>
          <p:nvPr/>
        </p:nvSpPr>
        <p:spPr>
          <a:xfrm>
            <a:off x="3699093" y="3319991"/>
            <a:ext cx="666206" cy="215444"/>
          </a:xfrm>
          <a:prstGeom prst="rect">
            <a:avLst/>
          </a:prstGeom>
          <a:noFill/>
        </p:spPr>
        <p:txBody>
          <a:bodyPr wrap="square" rtlCol="0">
            <a:spAutoFit/>
          </a:bodyPr>
          <a:lstStyle/>
          <a:p>
            <a:r>
              <a:rPr lang="fr-FR" sz="800" dirty="0" smtClean="0"/>
              <a:t>78%</a:t>
            </a:r>
            <a:endParaRPr lang="fr-FR" sz="800" dirty="0"/>
          </a:p>
        </p:txBody>
      </p:sp>
      <p:sp>
        <p:nvSpPr>
          <p:cNvPr id="19" name="ZoneTexte 18"/>
          <p:cNvSpPr txBox="1"/>
          <p:nvPr/>
        </p:nvSpPr>
        <p:spPr>
          <a:xfrm>
            <a:off x="2249115" y="3736168"/>
            <a:ext cx="666206" cy="215444"/>
          </a:xfrm>
          <a:prstGeom prst="rect">
            <a:avLst/>
          </a:prstGeom>
          <a:noFill/>
        </p:spPr>
        <p:txBody>
          <a:bodyPr wrap="square" rtlCol="0">
            <a:spAutoFit/>
          </a:bodyPr>
          <a:lstStyle/>
          <a:p>
            <a:r>
              <a:rPr lang="fr-FR" sz="800" dirty="0" smtClean="0"/>
              <a:t>28%</a:t>
            </a:r>
            <a:endParaRPr lang="fr-FR" sz="800" dirty="0"/>
          </a:p>
        </p:txBody>
      </p:sp>
      <p:sp>
        <p:nvSpPr>
          <p:cNvPr id="20" name="ZoneTexte 19"/>
          <p:cNvSpPr txBox="1"/>
          <p:nvPr/>
        </p:nvSpPr>
        <p:spPr>
          <a:xfrm>
            <a:off x="3592285" y="3744975"/>
            <a:ext cx="666206" cy="215444"/>
          </a:xfrm>
          <a:prstGeom prst="rect">
            <a:avLst/>
          </a:prstGeom>
          <a:noFill/>
        </p:spPr>
        <p:txBody>
          <a:bodyPr wrap="square" rtlCol="0">
            <a:spAutoFit/>
          </a:bodyPr>
          <a:lstStyle/>
          <a:p>
            <a:r>
              <a:rPr lang="fr-FR" sz="800" dirty="0" smtClean="0"/>
              <a:t>72%</a:t>
            </a:r>
            <a:endParaRPr lang="fr-FR" sz="800" dirty="0"/>
          </a:p>
        </p:txBody>
      </p:sp>
      <p:sp>
        <p:nvSpPr>
          <p:cNvPr id="21" name="ZoneTexte 20"/>
          <p:cNvSpPr txBox="1"/>
          <p:nvPr/>
        </p:nvSpPr>
        <p:spPr>
          <a:xfrm>
            <a:off x="2309948" y="4152345"/>
            <a:ext cx="666206" cy="215444"/>
          </a:xfrm>
          <a:prstGeom prst="rect">
            <a:avLst/>
          </a:prstGeom>
          <a:noFill/>
        </p:spPr>
        <p:txBody>
          <a:bodyPr wrap="square" rtlCol="0">
            <a:spAutoFit/>
          </a:bodyPr>
          <a:lstStyle/>
          <a:p>
            <a:r>
              <a:rPr lang="fr-FR" sz="800" dirty="0" smtClean="0"/>
              <a:t>29%</a:t>
            </a:r>
            <a:endParaRPr lang="fr-FR" sz="800" dirty="0"/>
          </a:p>
        </p:txBody>
      </p:sp>
      <p:sp>
        <p:nvSpPr>
          <p:cNvPr id="24" name="ZoneTexte 23"/>
          <p:cNvSpPr txBox="1"/>
          <p:nvPr/>
        </p:nvSpPr>
        <p:spPr>
          <a:xfrm>
            <a:off x="3935185" y="4141816"/>
            <a:ext cx="666206" cy="215444"/>
          </a:xfrm>
          <a:prstGeom prst="rect">
            <a:avLst/>
          </a:prstGeom>
          <a:noFill/>
        </p:spPr>
        <p:txBody>
          <a:bodyPr wrap="square" rtlCol="0">
            <a:spAutoFit/>
          </a:bodyPr>
          <a:lstStyle/>
          <a:p>
            <a:r>
              <a:rPr lang="fr-FR" sz="800" dirty="0" smtClean="0"/>
              <a:t>71%</a:t>
            </a:r>
            <a:endParaRPr lang="fr-FR" sz="800" dirty="0"/>
          </a:p>
        </p:txBody>
      </p:sp>
      <p:sp>
        <p:nvSpPr>
          <p:cNvPr id="25" name="ZoneTexte 24"/>
          <p:cNvSpPr txBox="1"/>
          <p:nvPr/>
        </p:nvSpPr>
        <p:spPr>
          <a:xfrm>
            <a:off x="2349388" y="4568522"/>
            <a:ext cx="666206" cy="215444"/>
          </a:xfrm>
          <a:prstGeom prst="rect">
            <a:avLst/>
          </a:prstGeom>
          <a:noFill/>
        </p:spPr>
        <p:txBody>
          <a:bodyPr wrap="square" rtlCol="0">
            <a:spAutoFit/>
          </a:bodyPr>
          <a:lstStyle/>
          <a:p>
            <a:r>
              <a:rPr lang="fr-FR" sz="800" dirty="0" smtClean="0"/>
              <a:t>37%</a:t>
            </a:r>
            <a:endParaRPr lang="fr-FR" sz="800" dirty="0"/>
          </a:p>
        </p:txBody>
      </p:sp>
      <p:sp>
        <p:nvSpPr>
          <p:cNvPr id="26" name="ZoneTexte 25"/>
          <p:cNvSpPr txBox="1"/>
          <p:nvPr/>
        </p:nvSpPr>
        <p:spPr>
          <a:xfrm>
            <a:off x="3505200" y="4560210"/>
            <a:ext cx="666206" cy="215444"/>
          </a:xfrm>
          <a:prstGeom prst="rect">
            <a:avLst/>
          </a:prstGeom>
          <a:noFill/>
        </p:spPr>
        <p:txBody>
          <a:bodyPr wrap="square" rtlCol="0">
            <a:spAutoFit/>
          </a:bodyPr>
          <a:lstStyle/>
          <a:p>
            <a:r>
              <a:rPr lang="fr-FR" sz="800" dirty="0" smtClean="0"/>
              <a:t>63%</a:t>
            </a:r>
            <a:endParaRPr lang="fr-FR" sz="800" dirty="0"/>
          </a:p>
        </p:txBody>
      </p:sp>
      <p:sp>
        <p:nvSpPr>
          <p:cNvPr id="27" name="ZoneTexte 26"/>
          <p:cNvSpPr txBox="1"/>
          <p:nvPr/>
        </p:nvSpPr>
        <p:spPr>
          <a:xfrm>
            <a:off x="7800827" y="2942418"/>
            <a:ext cx="666206" cy="215444"/>
          </a:xfrm>
          <a:prstGeom prst="rect">
            <a:avLst/>
          </a:prstGeom>
          <a:noFill/>
        </p:spPr>
        <p:txBody>
          <a:bodyPr wrap="square" rtlCol="0">
            <a:spAutoFit/>
          </a:bodyPr>
          <a:lstStyle/>
          <a:p>
            <a:r>
              <a:rPr lang="fr-FR" sz="800" dirty="0" smtClean="0"/>
              <a:t>17%</a:t>
            </a:r>
            <a:endParaRPr lang="fr-FR" sz="800" dirty="0"/>
          </a:p>
        </p:txBody>
      </p:sp>
      <p:sp>
        <p:nvSpPr>
          <p:cNvPr id="28" name="ZoneTexte 27"/>
          <p:cNvSpPr txBox="1"/>
          <p:nvPr/>
        </p:nvSpPr>
        <p:spPr>
          <a:xfrm>
            <a:off x="9465155" y="2942418"/>
            <a:ext cx="666206" cy="215444"/>
          </a:xfrm>
          <a:prstGeom prst="rect">
            <a:avLst/>
          </a:prstGeom>
          <a:noFill/>
        </p:spPr>
        <p:txBody>
          <a:bodyPr wrap="square" rtlCol="0">
            <a:spAutoFit/>
          </a:bodyPr>
          <a:lstStyle/>
          <a:p>
            <a:r>
              <a:rPr lang="fr-FR" sz="800" dirty="0" smtClean="0"/>
              <a:t>83%</a:t>
            </a:r>
            <a:endParaRPr lang="fr-FR" sz="800" dirty="0"/>
          </a:p>
        </p:txBody>
      </p:sp>
      <p:sp>
        <p:nvSpPr>
          <p:cNvPr id="29" name="ZoneTexte 28"/>
          <p:cNvSpPr txBox="1"/>
          <p:nvPr/>
        </p:nvSpPr>
        <p:spPr>
          <a:xfrm>
            <a:off x="7661278" y="3375969"/>
            <a:ext cx="666206" cy="215444"/>
          </a:xfrm>
          <a:prstGeom prst="rect">
            <a:avLst/>
          </a:prstGeom>
          <a:noFill/>
        </p:spPr>
        <p:txBody>
          <a:bodyPr wrap="square" rtlCol="0">
            <a:spAutoFit/>
          </a:bodyPr>
          <a:lstStyle/>
          <a:p>
            <a:r>
              <a:rPr lang="fr-FR" sz="800" dirty="0" smtClean="0"/>
              <a:t>18%</a:t>
            </a:r>
            <a:endParaRPr lang="fr-FR" sz="800" dirty="0"/>
          </a:p>
        </p:txBody>
      </p:sp>
      <p:sp>
        <p:nvSpPr>
          <p:cNvPr id="30" name="ZoneTexte 29"/>
          <p:cNvSpPr txBox="1"/>
          <p:nvPr/>
        </p:nvSpPr>
        <p:spPr>
          <a:xfrm>
            <a:off x="8649700" y="3375969"/>
            <a:ext cx="666206" cy="215444"/>
          </a:xfrm>
          <a:prstGeom prst="rect">
            <a:avLst/>
          </a:prstGeom>
          <a:noFill/>
        </p:spPr>
        <p:txBody>
          <a:bodyPr wrap="square" rtlCol="0">
            <a:spAutoFit/>
          </a:bodyPr>
          <a:lstStyle/>
          <a:p>
            <a:r>
              <a:rPr lang="fr-FR" sz="800" dirty="0" smtClean="0"/>
              <a:t>82%</a:t>
            </a:r>
            <a:endParaRPr lang="fr-FR" sz="800" dirty="0"/>
          </a:p>
        </p:txBody>
      </p:sp>
      <p:sp>
        <p:nvSpPr>
          <p:cNvPr id="31" name="ZoneTexte 30"/>
          <p:cNvSpPr txBox="1"/>
          <p:nvPr/>
        </p:nvSpPr>
        <p:spPr>
          <a:xfrm>
            <a:off x="7661278" y="3813800"/>
            <a:ext cx="666206" cy="215444"/>
          </a:xfrm>
          <a:prstGeom prst="rect">
            <a:avLst/>
          </a:prstGeom>
          <a:noFill/>
        </p:spPr>
        <p:txBody>
          <a:bodyPr wrap="square" rtlCol="0">
            <a:spAutoFit/>
          </a:bodyPr>
          <a:lstStyle/>
          <a:p>
            <a:r>
              <a:rPr lang="fr-FR" sz="800" dirty="0" smtClean="0"/>
              <a:t>15%</a:t>
            </a:r>
            <a:endParaRPr lang="fr-FR" sz="800" dirty="0"/>
          </a:p>
        </p:txBody>
      </p:sp>
      <p:sp>
        <p:nvSpPr>
          <p:cNvPr id="32" name="ZoneTexte 31"/>
          <p:cNvSpPr txBox="1"/>
          <p:nvPr/>
        </p:nvSpPr>
        <p:spPr>
          <a:xfrm>
            <a:off x="8982803" y="3813800"/>
            <a:ext cx="666206" cy="215444"/>
          </a:xfrm>
          <a:prstGeom prst="rect">
            <a:avLst/>
          </a:prstGeom>
          <a:noFill/>
        </p:spPr>
        <p:txBody>
          <a:bodyPr wrap="square" rtlCol="0">
            <a:spAutoFit/>
          </a:bodyPr>
          <a:lstStyle/>
          <a:p>
            <a:r>
              <a:rPr lang="fr-FR" sz="800" dirty="0" smtClean="0"/>
              <a:t>85%</a:t>
            </a:r>
            <a:endParaRPr lang="fr-FR" sz="800" dirty="0"/>
          </a:p>
        </p:txBody>
      </p:sp>
      <p:sp>
        <p:nvSpPr>
          <p:cNvPr id="33" name="ZoneTexte 32"/>
          <p:cNvSpPr txBox="1"/>
          <p:nvPr/>
        </p:nvSpPr>
        <p:spPr>
          <a:xfrm>
            <a:off x="7715454" y="4260067"/>
            <a:ext cx="666206" cy="215444"/>
          </a:xfrm>
          <a:prstGeom prst="rect">
            <a:avLst/>
          </a:prstGeom>
          <a:noFill/>
        </p:spPr>
        <p:txBody>
          <a:bodyPr wrap="square" rtlCol="0">
            <a:spAutoFit/>
          </a:bodyPr>
          <a:lstStyle/>
          <a:p>
            <a:r>
              <a:rPr lang="fr-FR" sz="800" dirty="0" smtClean="0"/>
              <a:t>21%</a:t>
            </a:r>
            <a:endParaRPr lang="fr-FR" sz="800" dirty="0"/>
          </a:p>
        </p:txBody>
      </p:sp>
      <p:sp>
        <p:nvSpPr>
          <p:cNvPr id="34" name="ZoneTexte 33"/>
          <p:cNvSpPr txBox="1"/>
          <p:nvPr/>
        </p:nvSpPr>
        <p:spPr>
          <a:xfrm>
            <a:off x="8711837" y="4249691"/>
            <a:ext cx="666206" cy="215444"/>
          </a:xfrm>
          <a:prstGeom prst="rect">
            <a:avLst/>
          </a:prstGeom>
          <a:noFill/>
        </p:spPr>
        <p:txBody>
          <a:bodyPr wrap="square" rtlCol="0">
            <a:spAutoFit/>
          </a:bodyPr>
          <a:lstStyle/>
          <a:p>
            <a:r>
              <a:rPr lang="fr-FR" sz="800" dirty="0" smtClean="0"/>
              <a:t>79%</a:t>
            </a:r>
            <a:endParaRPr lang="fr-FR" sz="800" dirty="0"/>
          </a:p>
        </p:txBody>
      </p:sp>
      <p:sp>
        <p:nvSpPr>
          <p:cNvPr id="35" name="ZoneTexte 34"/>
          <p:cNvSpPr txBox="1"/>
          <p:nvPr/>
        </p:nvSpPr>
        <p:spPr>
          <a:xfrm>
            <a:off x="7717292" y="4690634"/>
            <a:ext cx="666206" cy="215444"/>
          </a:xfrm>
          <a:prstGeom prst="rect">
            <a:avLst/>
          </a:prstGeom>
          <a:noFill/>
        </p:spPr>
        <p:txBody>
          <a:bodyPr wrap="square" rtlCol="0">
            <a:spAutoFit/>
          </a:bodyPr>
          <a:lstStyle/>
          <a:p>
            <a:r>
              <a:rPr lang="fr-FR" sz="800" dirty="0" smtClean="0"/>
              <a:t>18%</a:t>
            </a:r>
            <a:endParaRPr lang="fr-FR" sz="800" dirty="0"/>
          </a:p>
        </p:txBody>
      </p:sp>
      <p:sp>
        <p:nvSpPr>
          <p:cNvPr id="36" name="ZoneTexte 35"/>
          <p:cNvSpPr txBox="1"/>
          <p:nvPr/>
        </p:nvSpPr>
        <p:spPr>
          <a:xfrm>
            <a:off x="8969601" y="4690634"/>
            <a:ext cx="666206" cy="215444"/>
          </a:xfrm>
          <a:prstGeom prst="rect">
            <a:avLst/>
          </a:prstGeom>
          <a:noFill/>
        </p:spPr>
        <p:txBody>
          <a:bodyPr wrap="square" rtlCol="0">
            <a:spAutoFit/>
          </a:bodyPr>
          <a:lstStyle/>
          <a:p>
            <a:r>
              <a:rPr lang="fr-FR" sz="800" dirty="0" smtClean="0"/>
              <a:t>82%</a:t>
            </a:r>
            <a:endParaRPr lang="fr-FR" sz="800" dirty="0"/>
          </a:p>
        </p:txBody>
      </p:sp>
    </p:spTree>
    <p:extLst>
      <p:ext uri="{BB962C8B-B14F-4D97-AF65-F5344CB8AC3E}">
        <p14:creationId xmlns:p14="http://schemas.microsoft.com/office/powerpoint/2010/main" val="653518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300426" y="2615005"/>
            <a:ext cx="6729649" cy="2718254"/>
          </a:xfrm>
        </p:spPr>
        <p:txBody>
          <a:bodyPr/>
          <a:lstStyle/>
          <a:p>
            <a:pPr algn="l"/>
            <a:r>
              <a:rPr lang="fr-FR" sz="3000" dirty="0" smtClean="0">
                <a:solidFill>
                  <a:srgbClr val="3AAADC"/>
                </a:solidFill>
              </a:rPr>
              <a:t>Dana SEIGNEZ</a:t>
            </a:r>
            <a:endParaRPr lang="fr-FR" sz="3000" dirty="0">
              <a:solidFill>
                <a:srgbClr val="3AAADC"/>
              </a:solidFill>
            </a:endParaRPr>
          </a:p>
          <a:p>
            <a:pPr algn="l"/>
            <a:r>
              <a:rPr lang="fr-FR" sz="3000" dirty="0" smtClean="0">
                <a:solidFill>
                  <a:schemeClr val="accent5">
                    <a:lumMod val="75000"/>
                  </a:schemeClr>
                </a:solidFill>
              </a:rPr>
              <a:t>Directrice </a:t>
            </a:r>
            <a:r>
              <a:rPr lang="fr-FR" sz="3000" dirty="0">
                <a:solidFill>
                  <a:schemeClr val="accent5">
                    <a:lumMod val="75000"/>
                  </a:schemeClr>
                </a:solidFill>
              </a:rPr>
              <a:t>t</a:t>
            </a:r>
            <a:r>
              <a:rPr lang="fr-FR" sz="3000" dirty="0" smtClean="0">
                <a:solidFill>
                  <a:schemeClr val="accent5">
                    <a:lumMod val="75000"/>
                  </a:schemeClr>
                </a:solidFill>
              </a:rPr>
              <a:t>erritoriale </a:t>
            </a:r>
            <a:r>
              <a:rPr lang="fr-FR" sz="3000" dirty="0">
                <a:solidFill>
                  <a:schemeClr val="accent5">
                    <a:lumMod val="75000"/>
                  </a:schemeClr>
                </a:solidFill>
              </a:rPr>
              <a:t>de la </a:t>
            </a:r>
            <a:r>
              <a:rPr lang="fr-FR" sz="3000" dirty="0" smtClean="0">
                <a:solidFill>
                  <a:schemeClr val="accent5">
                    <a:lumMod val="75000"/>
                  </a:schemeClr>
                </a:solidFill>
              </a:rPr>
              <a:t>Protection</a:t>
            </a:r>
            <a:br>
              <a:rPr lang="fr-FR" sz="3000" dirty="0" smtClean="0">
                <a:solidFill>
                  <a:schemeClr val="accent5">
                    <a:lumMod val="75000"/>
                  </a:schemeClr>
                </a:solidFill>
              </a:rPr>
            </a:br>
            <a:r>
              <a:rPr lang="fr-FR" sz="3000" dirty="0" smtClean="0">
                <a:solidFill>
                  <a:schemeClr val="accent5">
                    <a:lumMod val="75000"/>
                  </a:schemeClr>
                </a:solidFill>
              </a:rPr>
              <a:t>Judiciaire </a:t>
            </a:r>
            <a:r>
              <a:rPr lang="fr-FR" sz="3000" dirty="0">
                <a:solidFill>
                  <a:schemeClr val="accent5">
                    <a:lumMod val="75000"/>
                  </a:schemeClr>
                </a:solidFill>
              </a:rPr>
              <a:t>de la Jeunesse de la Loire</a:t>
            </a:r>
          </a:p>
          <a:p>
            <a:pPr algn="l"/>
            <a:endParaRPr lang="fr-FR" dirty="0">
              <a:solidFill>
                <a:schemeClr val="accent5">
                  <a:lumMod val="75000"/>
                </a:schemeClr>
              </a:solidFill>
            </a:endParaRPr>
          </a:p>
        </p:txBody>
      </p:sp>
      <p:sp>
        <p:nvSpPr>
          <p:cNvPr id="3" name="Espace réservé du numéro de diapositive 2"/>
          <p:cNvSpPr>
            <a:spLocks noGrp="1"/>
          </p:cNvSpPr>
          <p:nvPr>
            <p:ph type="sldNum" sz="quarter" idx="12"/>
          </p:nvPr>
        </p:nvSpPr>
        <p:spPr/>
        <p:txBody>
          <a:bodyPr/>
          <a:lstStyle/>
          <a:p>
            <a:fld id="{7073052B-C3ED-4FAD-BEB6-A8C20862DC83}" type="slidenum">
              <a:rPr lang="fr-FR" smtClean="0"/>
              <a:t>13</a:t>
            </a:fld>
            <a:endParaRPr lang="fr-FR" dirty="0"/>
          </a:p>
        </p:txBody>
      </p:sp>
      <p:pic>
        <p:nvPicPr>
          <p:cNvPr id="4" name="Image 1" descr="bloc_mail_DPJ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972" y="4047611"/>
            <a:ext cx="2677069" cy="119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3178" y="24936"/>
            <a:ext cx="1138444" cy="113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711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3713" y="365126"/>
            <a:ext cx="10515600" cy="730250"/>
          </a:xfrm>
        </p:spPr>
        <p:txBody>
          <a:bodyPr>
            <a:normAutofit/>
          </a:bodyPr>
          <a:lstStyle/>
          <a:p>
            <a:r>
              <a:rPr lang="fr-FR" sz="3200" cap="all" dirty="0">
                <a:solidFill>
                  <a:srgbClr val="3AAADC"/>
                </a:solidFill>
                <a:latin typeface="+mn-lt"/>
              </a:rPr>
              <a:t>Bilan de l’activité de la PJJ Loire</a:t>
            </a:r>
          </a:p>
        </p:txBody>
      </p:sp>
      <p:pic>
        <p:nvPicPr>
          <p:cNvPr id="8" name="Image 1" descr="bloc_mail_DPJ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4990" y="143450"/>
            <a:ext cx="2300018" cy="10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008" y="0"/>
            <a:ext cx="1066992" cy="106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233713" y="1077208"/>
            <a:ext cx="463605" cy="463605"/>
          </a:xfrm>
          <a:prstGeom prst="rect">
            <a:avLst/>
          </a:prstGeom>
        </p:spPr>
      </p:pic>
      <p:sp>
        <p:nvSpPr>
          <p:cNvPr id="5" name="Rectangle 4"/>
          <p:cNvSpPr/>
          <p:nvPr/>
        </p:nvSpPr>
        <p:spPr>
          <a:xfrm>
            <a:off x="1697318" y="1143946"/>
            <a:ext cx="6636327" cy="369332"/>
          </a:xfrm>
          <a:prstGeom prst="rect">
            <a:avLst/>
          </a:prstGeom>
        </p:spPr>
        <p:txBody>
          <a:bodyPr wrap="square">
            <a:spAutoFit/>
          </a:bodyPr>
          <a:lstStyle/>
          <a:p>
            <a:r>
              <a:rPr lang="en-US" b="1" kern="150" dirty="0" smtClean="0">
                <a:ea typeface="Times New Roman" panose="02020603050405020304" pitchFamily="18" charset="0"/>
              </a:rPr>
              <a:t>1 514 jeunes</a:t>
            </a:r>
            <a:r>
              <a:rPr lang="en-US" b="1" kern="150" dirty="0" smtClean="0">
                <a:ea typeface="NSimSun" panose="02010609030101010101" pitchFamily="49" charset="-122"/>
              </a:rPr>
              <a:t> </a:t>
            </a:r>
            <a:r>
              <a:rPr lang="en-US" b="1" kern="150" dirty="0" err="1" smtClean="0">
                <a:ea typeface="Times New Roman" panose="02020603050405020304" pitchFamily="18" charset="0"/>
              </a:rPr>
              <a:t>suivis</a:t>
            </a:r>
            <a:r>
              <a:rPr lang="en-US" b="1" kern="150" dirty="0" smtClean="0">
                <a:ea typeface="Times New Roman" panose="02020603050405020304" pitchFamily="18" charset="0"/>
              </a:rPr>
              <a:t> </a:t>
            </a:r>
            <a:r>
              <a:rPr lang="en-US" kern="150" dirty="0" smtClean="0">
                <a:ea typeface="Times New Roman" panose="02020603050405020304" pitchFamily="18" charset="0"/>
              </a:rPr>
              <a:t>sur le territoire par la DTPJJ42 </a:t>
            </a:r>
            <a:r>
              <a:rPr lang="en-US" kern="150" dirty="0" err="1" smtClean="0">
                <a:ea typeface="Times New Roman" panose="02020603050405020304" pitchFamily="18" charset="0"/>
              </a:rPr>
              <a:t>en</a:t>
            </a:r>
            <a:r>
              <a:rPr lang="en-US" kern="150" dirty="0" smtClean="0">
                <a:ea typeface="Times New Roman" panose="02020603050405020304" pitchFamily="18" charset="0"/>
              </a:rPr>
              <a:t> 2023 (SP &amp; SAH)</a:t>
            </a:r>
            <a:endParaRPr lang="fr-FR" dirty="0"/>
          </a:p>
        </p:txBody>
      </p:sp>
      <p:sp>
        <p:nvSpPr>
          <p:cNvPr id="6" name="Rectangle 5"/>
          <p:cNvSpPr/>
          <p:nvPr/>
        </p:nvSpPr>
        <p:spPr>
          <a:xfrm>
            <a:off x="1202259" y="1894260"/>
            <a:ext cx="4381584" cy="338554"/>
          </a:xfrm>
          <a:prstGeom prst="rect">
            <a:avLst/>
          </a:prstGeom>
        </p:spPr>
        <p:txBody>
          <a:bodyPr wrap="none">
            <a:spAutoFit/>
          </a:bodyPr>
          <a:lstStyle/>
          <a:p>
            <a:pPr lvl="0">
              <a:spcAft>
                <a:spcPts val="800"/>
              </a:spcAft>
            </a:pPr>
            <a:r>
              <a:rPr lang="fr-FR" sz="1600" b="1" dirty="0">
                <a:ea typeface="Times New Roman" panose="02020603050405020304" pitchFamily="18" charset="0"/>
                <a:cs typeface="Times New Roman" panose="02020603050405020304" pitchFamily="18" charset="0"/>
              </a:rPr>
              <a:t>Typologie des âges, tout type de suivis confondus</a:t>
            </a:r>
            <a:endParaRPr lang="fr-FR" sz="1600" b="1" dirty="0">
              <a:ea typeface="Calibri" panose="020F0502020204030204" pitchFamily="34" charset="0"/>
              <a:cs typeface="Times New Roman" panose="02020603050405020304" pitchFamily="18" charset="0"/>
            </a:endParaRPr>
          </a:p>
        </p:txBody>
      </p:sp>
      <p:sp>
        <p:nvSpPr>
          <p:cNvPr id="7" name="Rectangle 6"/>
          <p:cNvSpPr/>
          <p:nvPr/>
        </p:nvSpPr>
        <p:spPr>
          <a:xfrm>
            <a:off x="6096000" y="3027639"/>
            <a:ext cx="6096000" cy="584775"/>
          </a:xfrm>
          <a:prstGeom prst="rect">
            <a:avLst/>
          </a:prstGeom>
        </p:spPr>
        <p:txBody>
          <a:bodyPr>
            <a:spAutoFit/>
          </a:bodyPr>
          <a:lstStyle/>
          <a:p>
            <a:pPr lvl="0">
              <a:spcAft>
                <a:spcPts val="800"/>
              </a:spcAft>
            </a:pPr>
            <a:r>
              <a:rPr lang="fr-FR" sz="1600" b="1" dirty="0">
                <a:ea typeface="Times New Roman" panose="02020603050405020304" pitchFamily="18" charset="0"/>
                <a:cs typeface="Times New Roman" panose="02020603050405020304" pitchFamily="18" charset="0"/>
              </a:rPr>
              <a:t>Nombre d’enfants suivis dans le cadre d’une mesure judiciaire d’investigation éducative- MJIE SP/SAH</a:t>
            </a:r>
            <a:endParaRPr lang="fr-FR" sz="1600" b="1" dirty="0">
              <a:ea typeface="Calibri" panose="020F0502020204030204" pitchFamily="34" charset="0"/>
              <a:cs typeface="Times New Roman" panose="02020603050405020304" pitchFamily="18" charset="0"/>
            </a:endParaRPr>
          </a:p>
        </p:txBody>
      </p:sp>
      <p:graphicFrame>
        <p:nvGraphicFramePr>
          <p:cNvPr id="13" name="Graphique 12"/>
          <p:cNvGraphicFramePr/>
          <p:nvPr>
            <p:extLst>
              <p:ext uri="{D42A27DB-BD31-4B8C-83A1-F6EECF244321}">
                <p14:modId xmlns:p14="http://schemas.microsoft.com/office/powerpoint/2010/main" val="1285646709"/>
              </p:ext>
            </p:extLst>
          </p:nvPr>
        </p:nvGraphicFramePr>
        <p:xfrm>
          <a:off x="1202259" y="2232814"/>
          <a:ext cx="4579620" cy="42595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phique 13"/>
          <p:cNvGraphicFramePr/>
          <p:nvPr>
            <p:extLst>
              <p:ext uri="{D42A27DB-BD31-4B8C-83A1-F6EECF244321}">
                <p14:modId xmlns:p14="http://schemas.microsoft.com/office/powerpoint/2010/main" val="165453426"/>
              </p:ext>
            </p:extLst>
          </p:nvPr>
        </p:nvGraphicFramePr>
        <p:xfrm>
          <a:off x="6096000" y="3608776"/>
          <a:ext cx="5806973" cy="23100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06807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3836" y="440531"/>
            <a:ext cx="10515600" cy="730250"/>
          </a:xfrm>
        </p:spPr>
        <p:txBody>
          <a:bodyPr>
            <a:noAutofit/>
          </a:bodyPr>
          <a:lstStyle/>
          <a:p>
            <a:r>
              <a:rPr lang="fr-FR" sz="3200" cap="all" dirty="0">
                <a:solidFill>
                  <a:srgbClr val="3AAADC"/>
                </a:solidFill>
                <a:latin typeface="+mn-lt"/>
              </a:rPr>
              <a:t>Mesures de milieu ouvert – alternatives aux poursuite, mesure éducative ou de sureté</a:t>
            </a:r>
          </a:p>
        </p:txBody>
      </p:sp>
      <p:pic>
        <p:nvPicPr>
          <p:cNvPr id="7" name="Image 1" descr="bloc_mail_DPJ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4395" y="5724662"/>
            <a:ext cx="2015164" cy="90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8274" y="0"/>
            <a:ext cx="1143726" cy="11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38827" y="1562243"/>
            <a:ext cx="8575568" cy="369332"/>
          </a:xfrm>
          <a:prstGeom prst="rect">
            <a:avLst/>
          </a:prstGeom>
        </p:spPr>
        <p:txBody>
          <a:bodyPr wrap="square">
            <a:spAutoFit/>
          </a:bodyPr>
          <a:lstStyle/>
          <a:p>
            <a:pPr lvl="0">
              <a:spcAft>
                <a:spcPts val="800"/>
              </a:spcAft>
            </a:pPr>
            <a:r>
              <a:rPr lang="fr-FR" b="1" dirty="0">
                <a:ea typeface="Times New Roman" panose="02020603050405020304" pitchFamily="18" charset="0"/>
                <a:cs typeface="Times New Roman" panose="02020603050405020304" pitchFamily="18" charset="0"/>
              </a:rPr>
              <a:t>Nombre d’enfants suivis dans le cadre d’une mesure de milieu ouvert SP/SAH</a:t>
            </a:r>
            <a:endParaRPr lang="fr-FR" b="1" dirty="0">
              <a:ea typeface="Calibri" panose="020F0502020204030204" pitchFamily="34" charset="0"/>
              <a:cs typeface="Times New Roman" panose="02020603050405020304" pitchFamily="18" charset="0"/>
            </a:endParaRPr>
          </a:p>
        </p:txBody>
      </p:sp>
      <p:sp>
        <p:nvSpPr>
          <p:cNvPr id="4" name="Rectangle 3"/>
          <p:cNvSpPr/>
          <p:nvPr/>
        </p:nvSpPr>
        <p:spPr>
          <a:xfrm>
            <a:off x="1338827" y="4155616"/>
            <a:ext cx="1194045" cy="369332"/>
          </a:xfrm>
          <a:prstGeom prst="rect">
            <a:avLst/>
          </a:prstGeom>
        </p:spPr>
        <p:txBody>
          <a:bodyPr wrap="none">
            <a:spAutoFit/>
          </a:bodyPr>
          <a:lstStyle/>
          <a:p>
            <a:pPr lvl="0">
              <a:spcAft>
                <a:spcPts val="800"/>
              </a:spcAft>
            </a:pPr>
            <a:r>
              <a:rPr lang="fr-FR" b="1" dirty="0">
                <a:ea typeface="Times New Roman" panose="02020603050405020304" pitchFamily="18" charset="0"/>
                <a:cs typeface="Times New Roman" panose="02020603050405020304" pitchFamily="18" charset="0"/>
              </a:rPr>
              <a:t>Placement</a:t>
            </a:r>
            <a:endParaRPr lang="fr-FR" b="1" dirty="0">
              <a:ea typeface="Calibri" panose="020F0502020204030204" pitchFamily="34" charset="0"/>
              <a:cs typeface="Times New Roman" panose="02020603050405020304" pitchFamily="18" charset="0"/>
            </a:endParaRPr>
          </a:p>
        </p:txBody>
      </p:sp>
      <p:graphicFrame>
        <p:nvGraphicFramePr>
          <p:cNvPr id="9" name="Graphique 8"/>
          <p:cNvGraphicFramePr/>
          <p:nvPr>
            <p:extLst>
              <p:ext uri="{D42A27DB-BD31-4B8C-83A1-F6EECF244321}">
                <p14:modId xmlns:p14="http://schemas.microsoft.com/office/powerpoint/2010/main" val="167084037"/>
              </p:ext>
            </p:extLst>
          </p:nvPr>
        </p:nvGraphicFramePr>
        <p:xfrm>
          <a:off x="1338827" y="1931575"/>
          <a:ext cx="8405586" cy="2039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p:nvPr>
            <p:extLst>
              <p:ext uri="{D42A27DB-BD31-4B8C-83A1-F6EECF244321}">
                <p14:modId xmlns:p14="http://schemas.microsoft.com/office/powerpoint/2010/main" val="1425754509"/>
              </p:ext>
            </p:extLst>
          </p:nvPr>
        </p:nvGraphicFramePr>
        <p:xfrm>
          <a:off x="1338827" y="4484179"/>
          <a:ext cx="8405586" cy="20002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59909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2910" y="301194"/>
            <a:ext cx="10515600" cy="730250"/>
          </a:xfrm>
        </p:spPr>
        <p:txBody>
          <a:bodyPr>
            <a:noAutofit/>
          </a:bodyPr>
          <a:lstStyle/>
          <a:p>
            <a:r>
              <a:rPr lang="fr-FR" sz="3200" cap="all" dirty="0" smtClean="0">
                <a:solidFill>
                  <a:srgbClr val="3AAADC"/>
                </a:solidFill>
                <a:latin typeface="+mn-lt"/>
              </a:rPr>
              <a:t>Le placement dans le cadre PENAL</a:t>
            </a:r>
            <a:endParaRPr lang="fr-FR" sz="3200" cap="all" dirty="0">
              <a:solidFill>
                <a:srgbClr val="3AAADC"/>
              </a:solidFill>
              <a:latin typeface="+mn-lt"/>
            </a:endParaRPr>
          </a:p>
        </p:txBody>
      </p:sp>
      <p:pic>
        <p:nvPicPr>
          <p:cNvPr id="7" name="Image 1" descr="bloc_mail_DPJ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4395" y="5724662"/>
            <a:ext cx="2015164" cy="90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8274" y="0"/>
            <a:ext cx="1143726" cy="11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Graphique 2" descr="image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177" y="1031444"/>
            <a:ext cx="8832218" cy="5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914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descr="bloc_mail_DPJ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0750" y="5707878"/>
            <a:ext cx="2015164" cy="90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8274" y="0"/>
            <a:ext cx="1143726" cy="11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22684" y="434413"/>
            <a:ext cx="10595165" cy="6296596"/>
          </a:xfrm>
          <a:prstGeom prst="rect">
            <a:avLst/>
          </a:prstGeom>
        </p:spPr>
        <p:txBody>
          <a:bodyPr wrap="square">
            <a:spAutoFit/>
          </a:bodyPr>
          <a:lstStyle/>
          <a:p>
            <a:pPr algn="just">
              <a:spcBef>
                <a:spcPts val="500"/>
              </a:spcBef>
            </a:pPr>
            <a:r>
              <a:rPr lang="fr-FR" sz="1900" b="1" dirty="0" smtClean="0">
                <a:solidFill>
                  <a:srgbClr val="3AAADC"/>
                </a:solidFill>
                <a:ea typeface="Times New Roman" panose="02020603050405020304" pitchFamily="18" charset="0"/>
              </a:rPr>
              <a:t>Habilitations Justice</a:t>
            </a:r>
            <a:endParaRPr lang="fr-FR" sz="1900" b="1" dirty="0">
              <a:solidFill>
                <a:srgbClr val="3AAADC"/>
              </a:solidFill>
              <a:ea typeface="Times New Roman" panose="02020603050405020304" pitchFamily="18" charset="0"/>
            </a:endParaRPr>
          </a:p>
          <a:p>
            <a:pPr algn="just">
              <a:spcAft>
                <a:spcPts val="0"/>
              </a:spcAft>
            </a:pPr>
            <a:r>
              <a:rPr lang="fr-FR" dirty="0" smtClean="0">
                <a:latin typeface="Calibri" panose="020F0502020204030204" pitchFamily="34" charset="0"/>
                <a:ea typeface="Times New Roman" panose="02020603050405020304" pitchFamily="18" charset="0"/>
                <a:cs typeface="Calibri" panose="020F0502020204030204" pitchFamily="34" charset="0"/>
              </a:rPr>
              <a:t>Sur </a:t>
            </a:r>
            <a:r>
              <a:rPr lang="fr-FR" dirty="0">
                <a:latin typeface="Calibri" panose="020F0502020204030204" pitchFamily="34" charset="0"/>
                <a:ea typeface="Times New Roman" panose="02020603050405020304" pitchFamily="18" charset="0"/>
                <a:cs typeface="Calibri" panose="020F0502020204030204" pitchFamily="34" charset="0"/>
              </a:rPr>
              <a:t>délégation du </a:t>
            </a:r>
            <a:r>
              <a:rPr lang="fr-FR" dirty="0" smtClean="0">
                <a:latin typeface="Calibri" panose="020F0502020204030204" pitchFamily="34" charset="0"/>
                <a:ea typeface="Times New Roman" panose="02020603050405020304" pitchFamily="18" charset="0"/>
                <a:cs typeface="Calibri" panose="020F0502020204030204" pitchFamily="34" charset="0"/>
              </a:rPr>
              <a:t>Préfet </a:t>
            </a:r>
            <a:r>
              <a:rPr lang="fr-FR" dirty="0">
                <a:latin typeface="Calibri" panose="020F0502020204030204" pitchFamily="34" charset="0"/>
                <a:ea typeface="Times New Roman" panose="02020603050405020304" pitchFamily="18" charset="0"/>
                <a:cs typeface="Calibri" panose="020F0502020204030204" pitchFamily="34" charset="0"/>
              </a:rPr>
              <a:t>et pour les établissements autorisés conjointement avec le département, </a:t>
            </a:r>
            <a:endParaRPr lang="fr-FR" dirty="0" smtClean="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fr-FR" dirty="0" smtClean="0">
                <a:latin typeface="Calibri" panose="020F0502020204030204" pitchFamily="34" charset="0"/>
                <a:ea typeface="Times New Roman" panose="02020603050405020304" pitchFamily="18" charset="0"/>
                <a:cs typeface="Calibri" panose="020F0502020204030204" pitchFamily="34" charset="0"/>
              </a:rPr>
              <a:t>la </a:t>
            </a:r>
            <a:r>
              <a:rPr lang="fr-FR" dirty="0">
                <a:latin typeface="Calibri" panose="020F0502020204030204" pitchFamily="34" charset="0"/>
                <a:ea typeface="Times New Roman" panose="02020603050405020304" pitchFamily="18" charset="0"/>
                <a:cs typeface="Calibri" panose="020F0502020204030204" pitchFamily="34" charset="0"/>
              </a:rPr>
              <a:t>PJJ habilite au titre de la justice les structures associatives qui mettent en œuvre des décisions </a:t>
            </a:r>
            <a:endParaRPr lang="fr-FR" dirty="0" smtClean="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fr-FR" dirty="0" smtClean="0">
                <a:latin typeface="Calibri" panose="020F0502020204030204" pitchFamily="34" charset="0"/>
                <a:ea typeface="Times New Roman" panose="02020603050405020304" pitchFamily="18" charset="0"/>
                <a:cs typeface="Calibri" panose="020F0502020204030204" pitchFamily="34" charset="0"/>
              </a:rPr>
              <a:t>judiciaires au </a:t>
            </a:r>
            <a:r>
              <a:rPr lang="fr-FR" dirty="0">
                <a:latin typeface="Calibri" panose="020F0502020204030204" pitchFamily="34" charset="0"/>
                <a:ea typeface="Times New Roman" panose="02020603050405020304" pitchFamily="18" charset="0"/>
                <a:cs typeface="Calibri" panose="020F0502020204030204" pitchFamily="34" charset="0"/>
              </a:rPr>
              <a:t>civil ou au pénal. </a:t>
            </a:r>
          </a:p>
          <a:p>
            <a:pPr algn="just">
              <a:spcAft>
                <a:spcPts val="0"/>
              </a:spcAft>
            </a:pPr>
            <a:r>
              <a:rPr lang="fr-FR" dirty="0">
                <a:latin typeface="Calibri" panose="020F0502020204030204" pitchFamily="34" charset="0"/>
                <a:ea typeface="Times New Roman" panose="02020603050405020304" pitchFamily="18" charset="0"/>
                <a:cs typeface="Calibri" panose="020F0502020204030204" pitchFamily="34" charset="0"/>
              </a:rPr>
              <a:t> </a:t>
            </a:r>
            <a:r>
              <a:rPr lang="fr-FR" dirty="0" smtClean="0">
                <a:latin typeface="Calibri" panose="020F0502020204030204" pitchFamily="34" charset="0"/>
                <a:ea typeface="Times New Roman" panose="02020603050405020304" pitchFamily="18" charset="0"/>
                <a:cs typeface="Calibri" panose="020F0502020204030204" pitchFamily="34" charset="0"/>
              </a:rPr>
              <a:t>En </a:t>
            </a:r>
            <a:r>
              <a:rPr lang="fr-FR" dirty="0">
                <a:latin typeface="Calibri" panose="020F0502020204030204" pitchFamily="34" charset="0"/>
                <a:ea typeface="Times New Roman" panose="02020603050405020304" pitchFamily="18" charset="0"/>
                <a:cs typeface="Calibri" panose="020F0502020204030204" pitchFamily="34" charset="0"/>
              </a:rPr>
              <a:t>2023, ont été renouvelées les habilitations de 5 établissements de l’ANEF :</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La MECS Le Mollard</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Le SAO</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Le placement externalisé</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Le foyer de Roanne</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Le foyer ados de </a:t>
            </a:r>
            <a:r>
              <a:rPr lang="fr-FR" dirty="0" smtClean="0">
                <a:latin typeface="Calibri" panose="020F0502020204030204" pitchFamily="34" charset="0"/>
                <a:ea typeface="Calibri" panose="020F0502020204030204" pitchFamily="34" charset="0"/>
                <a:cs typeface="Calibri" panose="020F0502020204030204" pitchFamily="34" charset="0"/>
              </a:rPr>
              <a:t>Rive-de-Gier</a:t>
            </a:r>
          </a:p>
          <a:p>
            <a:pPr lvl="0" algn="just">
              <a:spcAft>
                <a:spcPts val="0"/>
              </a:spcAft>
            </a:pPr>
            <a:endParaRPr lang="fr-FR" sz="1900" dirty="0">
              <a:latin typeface="Calibri" panose="020F0502020204030204" pitchFamily="34" charset="0"/>
              <a:ea typeface="Times New Roman" panose="02020603050405020304" pitchFamily="18" charset="0"/>
              <a:cs typeface="Calibri" panose="020F0502020204030204" pitchFamily="34" charset="0"/>
            </a:endParaRPr>
          </a:p>
          <a:p>
            <a:pPr lvl="0" algn="just">
              <a:spcBef>
                <a:spcPts val="500"/>
              </a:spcBef>
              <a:spcAft>
                <a:spcPts val="0"/>
              </a:spcAft>
            </a:pPr>
            <a:r>
              <a:rPr lang="fr-FR" sz="1900" b="1" dirty="0">
                <a:solidFill>
                  <a:srgbClr val="3AAADC"/>
                </a:solidFill>
                <a:latin typeface="Calibri" panose="020F0502020204030204" pitchFamily="34" charset="0"/>
                <a:ea typeface="Times New Roman" panose="02020603050405020304" pitchFamily="18" charset="0"/>
                <a:cs typeface="Calibri" panose="020F0502020204030204" pitchFamily="34" charset="0"/>
              </a:rPr>
              <a:t>Contrôles de fonctionnement </a:t>
            </a:r>
            <a:r>
              <a:rPr lang="fr-FR" sz="1900" dirty="0">
                <a:latin typeface="Calibri" panose="020F0502020204030204" pitchFamily="34" charset="0"/>
                <a:ea typeface="Times New Roman" panose="02020603050405020304" pitchFamily="18" charset="0"/>
                <a:cs typeface="Calibri" panose="020F0502020204030204" pitchFamily="34" charset="0"/>
              </a:rPr>
              <a:t> </a:t>
            </a:r>
          </a:p>
          <a:p>
            <a:pPr algn="just">
              <a:spcAft>
                <a:spcPts val="0"/>
              </a:spcAft>
            </a:pPr>
            <a:r>
              <a:rPr lang="fr-FR" dirty="0">
                <a:latin typeface="Calibri" panose="020F0502020204030204" pitchFamily="34" charset="0"/>
                <a:ea typeface="Times New Roman" panose="02020603050405020304" pitchFamily="18" charset="0"/>
                <a:cs typeface="Calibri" panose="020F0502020204030204" pitchFamily="34" charset="0"/>
              </a:rPr>
              <a:t>La PJJ participe aux contrôles des ESSMS du territoire ligérien. En 2023 :</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Times New Roman" panose="02020603050405020304" pitchFamily="18" charset="0"/>
                <a:cs typeface="Calibri" panose="020F0502020204030204" pitchFamily="34" charset="0"/>
              </a:rPr>
              <a:t>Clôture du contrôle de la MECS JB D’Allard à Montbrison</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Times New Roman" panose="02020603050405020304" pitchFamily="18" charset="0"/>
                <a:cs typeface="Calibri" panose="020F0502020204030204" pitchFamily="34" charset="0"/>
              </a:rPr>
              <a:t>Contrôle du Centre Educatif Renforcé les </a:t>
            </a:r>
            <a:r>
              <a:rPr lang="fr-FR" dirty="0" err="1">
                <a:latin typeface="Calibri" panose="020F0502020204030204" pitchFamily="34" charset="0"/>
                <a:ea typeface="Times New Roman" panose="02020603050405020304" pitchFamily="18" charset="0"/>
                <a:cs typeface="Calibri" panose="020F0502020204030204" pitchFamily="34" charset="0"/>
              </a:rPr>
              <a:t>Gônes</a:t>
            </a:r>
            <a:r>
              <a:rPr lang="fr-FR" dirty="0">
                <a:latin typeface="Calibri" panose="020F0502020204030204" pitchFamily="34" charset="0"/>
                <a:ea typeface="Times New Roman" panose="02020603050405020304" pitchFamily="18" charset="0"/>
                <a:cs typeface="Calibri" panose="020F0502020204030204" pitchFamily="34" charset="0"/>
              </a:rPr>
              <a:t> Filles (association APLER) </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Times New Roman" panose="02020603050405020304" pitchFamily="18" charset="0"/>
                <a:cs typeface="Calibri" panose="020F0502020204030204" pitchFamily="34" charset="0"/>
              </a:rPr>
              <a:t>Contrôle thématique laïcité Centre Éducatif Fermé de la </a:t>
            </a:r>
            <a:r>
              <a:rPr lang="fr-FR" dirty="0" err="1">
                <a:latin typeface="Calibri" panose="020F0502020204030204" pitchFamily="34" charset="0"/>
                <a:ea typeface="Times New Roman" panose="02020603050405020304" pitchFamily="18" charset="0"/>
                <a:cs typeface="Calibri" panose="020F0502020204030204" pitchFamily="34" charset="0"/>
              </a:rPr>
              <a:t>Teysonne</a:t>
            </a:r>
            <a:r>
              <a:rPr lang="fr-FR" dirty="0">
                <a:latin typeface="Calibri" panose="020F0502020204030204" pitchFamily="34" charset="0"/>
                <a:ea typeface="Times New Roman" panose="02020603050405020304" pitchFamily="18" charset="0"/>
                <a:cs typeface="Calibri" panose="020F0502020204030204" pitchFamily="34" charset="0"/>
              </a:rPr>
              <a:t> (association PRADO) </a:t>
            </a:r>
            <a:endParaRPr lang="fr-FR" dirty="0" smtClean="0">
              <a:latin typeface="Calibri" panose="020F0502020204030204" pitchFamily="34" charset="0"/>
              <a:ea typeface="Times New Roman" panose="02020603050405020304" pitchFamily="18" charset="0"/>
              <a:cs typeface="Calibri" panose="020F0502020204030204" pitchFamily="34" charset="0"/>
            </a:endParaRPr>
          </a:p>
          <a:p>
            <a:pPr lvl="0" algn="just">
              <a:spcAft>
                <a:spcPts val="0"/>
              </a:spcAft>
            </a:pPr>
            <a:endParaRPr lang="fr-FR" sz="1000"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fr-FR" dirty="0">
                <a:latin typeface="Calibri" panose="020F0502020204030204" pitchFamily="34" charset="0"/>
                <a:ea typeface="Times New Roman" panose="02020603050405020304" pitchFamily="18" charset="0"/>
                <a:cs typeface="Calibri" panose="020F0502020204030204" pitchFamily="34" charset="0"/>
              </a:rPr>
              <a:t>De plus, dans le cadre de la contractualisation Etat/Département, une formation sur le contrôle </a:t>
            </a:r>
            <a:endParaRPr lang="fr-FR" dirty="0" smtClean="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fr-FR" dirty="0" smtClean="0">
                <a:latin typeface="Calibri" panose="020F0502020204030204" pitchFamily="34" charset="0"/>
                <a:ea typeface="Times New Roman" panose="02020603050405020304" pitchFamily="18" charset="0"/>
                <a:cs typeface="Calibri" panose="020F0502020204030204" pitchFamily="34" charset="0"/>
              </a:rPr>
              <a:t>a </a:t>
            </a:r>
            <a:r>
              <a:rPr lang="fr-FR" dirty="0">
                <a:latin typeface="Calibri" panose="020F0502020204030204" pitchFamily="34" charset="0"/>
                <a:ea typeface="Times New Roman" panose="02020603050405020304" pitchFamily="18" charset="0"/>
                <a:cs typeface="Calibri" panose="020F0502020204030204" pitchFamily="34" charset="0"/>
              </a:rPr>
              <a:t>été dispensée à des professionnels du département et de la DTPJJ. </a:t>
            </a:r>
            <a:endParaRPr lang="fr-FR" dirty="0" smtClean="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fr-FR" dirty="0" smtClean="0">
                <a:latin typeface="Calibri" panose="020F0502020204030204" pitchFamily="34" charset="0"/>
                <a:ea typeface="Times New Roman" panose="02020603050405020304" pitchFamily="18" charset="0"/>
                <a:cs typeface="Calibri" panose="020F0502020204030204" pitchFamily="34" charset="0"/>
              </a:rPr>
              <a:t>Deux </a:t>
            </a:r>
            <a:r>
              <a:rPr lang="fr-FR" dirty="0">
                <a:latin typeface="Calibri" panose="020F0502020204030204" pitchFamily="34" charset="0"/>
                <a:ea typeface="Times New Roman" panose="02020603050405020304" pitchFamily="18" charset="0"/>
                <a:cs typeface="Calibri" panose="020F0502020204030204" pitchFamily="34" charset="0"/>
              </a:rPr>
              <a:t>contrôles école ont été réalisés : </a:t>
            </a:r>
          </a:p>
          <a:p>
            <a:pPr marL="342900" lvl="0" indent="-342900" algn="just">
              <a:spcAft>
                <a:spcPts val="0"/>
              </a:spcAft>
              <a:buFont typeface="Arial" panose="020B0604020202020204" pitchFamily="34" charset="0"/>
              <a:buChar char="•"/>
            </a:pPr>
            <a:r>
              <a:rPr lang="fr-FR" dirty="0">
                <a:latin typeface="Calibri" panose="020F0502020204030204" pitchFamily="34" charset="0"/>
                <a:ea typeface="Times New Roman" panose="02020603050405020304" pitchFamily="18" charset="0"/>
                <a:cs typeface="Calibri" panose="020F0502020204030204" pitchFamily="34" charset="0"/>
              </a:rPr>
              <a:t>MECS Le Mollard </a:t>
            </a:r>
            <a:r>
              <a:rPr lang="fr-FR" dirty="0" smtClean="0">
                <a:latin typeface="Calibri" panose="020F0502020204030204" pitchFamily="34" charset="0"/>
                <a:ea typeface="Times New Roman" panose="02020603050405020304" pitchFamily="18" charset="0"/>
                <a:cs typeface="Calibri" panose="020F0502020204030204" pitchFamily="34" charset="0"/>
              </a:rPr>
              <a:t>– ANEF		</a:t>
            </a:r>
          </a:p>
          <a:p>
            <a:pPr marL="342900" lvl="0" indent="-342900" algn="just">
              <a:spcAft>
                <a:spcPts val="0"/>
              </a:spcAft>
              <a:buFont typeface="Arial" panose="020B0604020202020204" pitchFamily="34" charset="0"/>
              <a:buChar char="•"/>
            </a:pPr>
            <a:r>
              <a:rPr lang="fr-FR" dirty="0" smtClean="0">
                <a:latin typeface="Calibri" panose="020F0502020204030204" pitchFamily="34" charset="0"/>
                <a:ea typeface="Times New Roman" panose="02020603050405020304" pitchFamily="18" charset="0"/>
                <a:cs typeface="Calibri" panose="020F0502020204030204" pitchFamily="34" charset="0"/>
              </a:rPr>
              <a:t>MECS </a:t>
            </a:r>
            <a:r>
              <a:rPr lang="fr-FR" dirty="0">
                <a:latin typeface="Calibri" panose="020F0502020204030204" pitchFamily="34" charset="0"/>
                <a:ea typeface="Times New Roman" panose="02020603050405020304" pitchFamily="18" charset="0"/>
                <a:cs typeface="Calibri" panose="020F0502020204030204" pitchFamily="34" charset="0"/>
              </a:rPr>
              <a:t>La Bruyères - CAPSO</a:t>
            </a:r>
            <a:endParaRPr lang="fr-FR"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057951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345459" y="1670189"/>
            <a:ext cx="7170738" cy="6125774"/>
          </a:xfrm>
        </p:spPr>
        <p:txBody>
          <a:bodyPr>
            <a:normAutofit/>
          </a:bodyPr>
          <a:lstStyle/>
          <a:p>
            <a:pPr algn="l">
              <a:lnSpc>
                <a:spcPct val="100000"/>
              </a:lnSpc>
              <a:spcBef>
                <a:spcPts val="0"/>
              </a:spcBef>
            </a:pPr>
            <a:r>
              <a:rPr lang="fr-FR" sz="2000" dirty="0" smtClean="0"/>
              <a:t>Danièle DIPOKO</a:t>
            </a:r>
          </a:p>
          <a:p>
            <a:pPr algn="l">
              <a:lnSpc>
                <a:spcPct val="100000"/>
              </a:lnSpc>
              <a:spcBef>
                <a:spcPts val="0"/>
              </a:spcBef>
            </a:pPr>
            <a:r>
              <a:rPr lang="fr-FR" sz="2000" dirty="0" smtClean="0">
                <a:solidFill>
                  <a:schemeClr val="accent5">
                    <a:lumMod val="75000"/>
                  </a:schemeClr>
                </a:solidFill>
              </a:rPr>
              <a:t>Conseillère </a:t>
            </a:r>
            <a:r>
              <a:rPr lang="fr-FR" sz="2000" dirty="0">
                <a:solidFill>
                  <a:schemeClr val="accent5">
                    <a:lumMod val="75000"/>
                  </a:schemeClr>
                </a:solidFill>
              </a:rPr>
              <a:t>Technique Direction </a:t>
            </a:r>
            <a:r>
              <a:rPr lang="fr-FR" sz="2000" dirty="0" smtClean="0">
                <a:solidFill>
                  <a:schemeClr val="accent5">
                    <a:lumMod val="75000"/>
                  </a:schemeClr>
                </a:solidFill>
              </a:rPr>
              <a:t>Enfance</a:t>
            </a:r>
            <a:br>
              <a:rPr lang="fr-FR" sz="2000" dirty="0" smtClean="0">
                <a:solidFill>
                  <a:schemeClr val="accent5">
                    <a:lumMod val="75000"/>
                  </a:schemeClr>
                </a:solidFill>
              </a:rPr>
            </a:br>
            <a:endParaRPr lang="fr-FR" sz="900" dirty="0" smtClean="0">
              <a:solidFill>
                <a:schemeClr val="accent5">
                  <a:lumMod val="75000"/>
                </a:schemeClr>
              </a:solidFill>
            </a:endParaRPr>
          </a:p>
          <a:p>
            <a:pPr algn="l">
              <a:lnSpc>
                <a:spcPct val="100000"/>
              </a:lnSpc>
              <a:spcBef>
                <a:spcPts val="0"/>
              </a:spcBef>
            </a:pPr>
            <a:r>
              <a:rPr lang="fr-FR" sz="2000" dirty="0"/>
              <a:t>Florence </a:t>
            </a:r>
            <a:r>
              <a:rPr lang="fr-FR" sz="2000" dirty="0" smtClean="0"/>
              <a:t>CORRE</a:t>
            </a:r>
            <a:endParaRPr lang="fr-FR" sz="2000" dirty="0"/>
          </a:p>
          <a:p>
            <a:pPr algn="l">
              <a:lnSpc>
                <a:spcPct val="100000"/>
              </a:lnSpc>
              <a:spcBef>
                <a:spcPts val="0"/>
              </a:spcBef>
            </a:pPr>
            <a:r>
              <a:rPr lang="fr-FR" sz="2000" dirty="0">
                <a:solidFill>
                  <a:schemeClr val="accent5">
                    <a:lumMod val="75000"/>
                  </a:schemeClr>
                </a:solidFill>
              </a:rPr>
              <a:t>Responsable d'Espace Montbrison </a:t>
            </a:r>
            <a:endParaRPr lang="fr-FR" sz="2000" dirty="0" smtClean="0">
              <a:solidFill>
                <a:schemeClr val="accent5">
                  <a:lumMod val="75000"/>
                </a:schemeClr>
              </a:solidFill>
            </a:endParaRPr>
          </a:p>
          <a:p>
            <a:pPr algn="l">
              <a:lnSpc>
                <a:spcPct val="100000"/>
              </a:lnSpc>
              <a:spcBef>
                <a:spcPts val="0"/>
              </a:spcBef>
            </a:pPr>
            <a:r>
              <a:rPr lang="fr-FR" sz="2000" dirty="0" smtClean="0">
                <a:solidFill>
                  <a:schemeClr val="accent5">
                    <a:lumMod val="75000"/>
                  </a:schemeClr>
                </a:solidFill>
              </a:rPr>
              <a:t>et </a:t>
            </a:r>
            <a:r>
              <a:rPr lang="fr-FR" sz="2000" dirty="0">
                <a:solidFill>
                  <a:schemeClr val="accent5">
                    <a:lumMod val="75000"/>
                  </a:schemeClr>
                </a:solidFill>
              </a:rPr>
              <a:t>adjoint au Directeur de </a:t>
            </a:r>
            <a:r>
              <a:rPr lang="fr-FR" sz="2000" dirty="0" smtClean="0">
                <a:solidFill>
                  <a:schemeClr val="accent5">
                    <a:lumMod val="75000"/>
                  </a:schemeClr>
                </a:solidFill>
              </a:rPr>
              <a:t>Territoire</a:t>
            </a:r>
            <a:br>
              <a:rPr lang="fr-FR" sz="2000" dirty="0" smtClean="0">
                <a:solidFill>
                  <a:schemeClr val="accent5">
                    <a:lumMod val="75000"/>
                  </a:schemeClr>
                </a:solidFill>
              </a:rPr>
            </a:br>
            <a:endParaRPr lang="fr-FR" sz="900" dirty="0">
              <a:solidFill>
                <a:schemeClr val="accent5">
                  <a:lumMod val="75000"/>
                </a:schemeClr>
              </a:solidFill>
            </a:endParaRPr>
          </a:p>
          <a:p>
            <a:pPr algn="l">
              <a:lnSpc>
                <a:spcPct val="100000"/>
              </a:lnSpc>
              <a:spcBef>
                <a:spcPts val="0"/>
              </a:spcBef>
            </a:pPr>
            <a:r>
              <a:rPr lang="fr-FR" sz="2000" dirty="0"/>
              <a:t>Muriel </a:t>
            </a:r>
            <a:r>
              <a:rPr lang="fr-FR" sz="2000" dirty="0" smtClean="0"/>
              <a:t>SOFONEA</a:t>
            </a:r>
            <a:endParaRPr lang="fr-FR" sz="2000" dirty="0"/>
          </a:p>
          <a:p>
            <a:pPr algn="l">
              <a:lnSpc>
                <a:spcPct val="100000"/>
              </a:lnSpc>
              <a:spcBef>
                <a:spcPts val="0"/>
              </a:spcBef>
            </a:pPr>
            <a:r>
              <a:rPr lang="fr-FR" sz="2000" dirty="0">
                <a:solidFill>
                  <a:schemeClr val="accent5">
                    <a:lumMod val="75000"/>
                  </a:schemeClr>
                </a:solidFill>
              </a:rPr>
              <a:t>Chargée de missions Direction Enfance Référente </a:t>
            </a:r>
            <a:r>
              <a:rPr lang="fr-FR" sz="2000" dirty="0" smtClean="0">
                <a:solidFill>
                  <a:schemeClr val="accent5">
                    <a:lumMod val="75000"/>
                  </a:schemeClr>
                </a:solidFill>
              </a:rPr>
              <a:t>ODPE</a:t>
            </a:r>
            <a:br>
              <a:rPr lang="fr-FR" sz="2000" dirty="0" smtClean="0">
                <a:solidFill>
                  <a:schemeClr val="accent5">
                    <a:lumMod val="75000"/>
                  </a:schemeClr>
                </a:solidFill>
              </a:rPr>
            </a:br>
            <a:endParaRPr lang="fr-FR" sz="900" dirty="0">
              <a:solidFill>
                <a:schemeClr val="accent5">
                  <a:lumMod val="75000"/>
                </a:schemeClr>
              </a:solidFill>
            </a:endParaRPr>
          </a:p>
          <a:p>
            <a:pPr algn="l">
              <a:lnSpc>
                <a:spcPct val="100000"/>
              </a:lnSpc>
              <a:spcBef>
                <a:spcPts val="0"/>
              </a:spcBef>
            </a:pPr>
            <a:r>
              <a:rPr lang="en-US" sz="2000" dirty="0" err="1" smtClean="0"/>
              <a:t>Belgiz</a:t>
            </a:r>
            <a:r>
              <a:rPr lang="en-US" sz="2000" dirty="0" smtClean="0"/>
              <a:t> VOINCON- BICER</a:t>
            </a:r>
            <a:endParaRPr lang="en-US" sz="2000" dirty="0"/>
          </a:p>
          <a:p>
            <a:pPr algn="l">
              <a:lnSpc>
                <a:spcPct val="100000"/>
              </a:lnSpc>
              <a:spcBef>
                <a:spcPts val="0"/>
              </a:spcBef>
            </a:pPr>
            <a:r>
              <a:rPr lang="fr-FR" sz="2000" dirty="0" smtClean="0">
                <a:solidFill>
                  <a:schemeClr val="accent5">
                    <a:lumMod val="75000"/>
                  </a:schemeClr>
                </a:solidFill>
              </a:rPr>
              <a:t>Membre de l’</a:t>
            </a:r>
            <a:r>
              <a:rPr lang="fr-FR" sz="2000" dirty="0" err="1" smtClean="0">
                <a:solidFill>
                  <a:schemeClr val="accent5">
                    <a:lumMod val="75000"/>
                  </a:schemeClr>
                </a:solidFill>
              </a:rPr>
              <a:t>Adepape</a:t>
            </a:r>
            <a:r>
              <a:rPr lang="fr-FR" sz="2000" smtClean="0">
                <a:solidFill>
                  <a:schemeClr val="accent5">
                    <a:lumMod val="75000"/>
                  </a:schemeClr>
                </a:solidFill>
              </a:rPr>
              <a:t> 42</a:t>
            </a:r>
          </a:p>
          <a:p>
            <a:pPr algn="l">
              <a:lnSpc>
                <a:spcPct val="100000"/>
              </a:lnSpc>
              <a:spcBef>
                <a:spcPts val="0"/>
              </a:spcBef>
            </a:pPr>
            <a:endParaRPr lang="fr-FR" sz="900" dirty="0">
              <a:solidFill>
                <a:schemeClr val="accent5">
                  <a:lumMod val="75000"/>
                </a:schemeClr>
              </a:solidFill>
            </a:endParaRPr>
          </a:p>
          <a:p>
            <a:pPr algn="l">
              <a:lnSpc>
                <a:spcPct val="100000"/>
              </a:lnSpc>
              <a:spcBef>
                <a:spcPts val="0"/>
              </a:spcBef>
            </a:pPr>
            <a:r>
              <a:rPr lang="fr-FR" sz="2000" dirty="0"/>
              <a:t>Carine </a:t>
            </a:r>
            <a:r>
              <a:rPr lang="fr-FR" sz="2000" dirty="0" smtClean="0"/>
              <a:t>CHOMIENNE</a:t>
            </a:r>
            <a:endParaRPr lang="fr-FR" sz="2000" dirty="0"/>
          </a:p>
          <a:p>
            <a:pPr algn="l">
              <a:lnSpc>
                <a:spcPct val="100000"/>
              </a:lnSpc>
              <a:spcBef>
                <a:spcPts val="0"/>
              </a:spcBef>
            </a:pPr>
            <a:r>
              <a:rPr lang="fr-FR" sz="2000" dirty="0">
                <a:solidFill>
                  <a:schemeClr val="accent5">
                    <a:lumMod val="75000"/>
                  </a:schemeClr>
                </a:solidFill>
              </a:rPr>
              <a:t>Chargée de missions Direction </a:t>
            </a:r>
            <a:r>
              <a:rPr lang="fr-FR" sz="2000" dirty="0" smtClean="0">
                <a:solidFill>
                  <a:schemeClr val="accent5">
                    <a:lumMod val="75000"/>
                  </a:schemeClr>
                </a:solidFill>
              </a:rPr>
              <a:t>Enfance</a:t>
            </a:r>
          </a:p>
          <a:p>
            <a:pPr algn="l">
              <a:lnSpc>
                <a:spcPct val="100000"/>
              </a:lnSpc>
              <a:spcBef>
                <a:spcPts val="0"/>
              </a:spcBef>
            </a:pPr>
            <a:endParaRPr lang="fr-FR" sz="900" dirty="0">
              <a:solidFill>
                <a:schemeClr val="accent5">
                  <a:lumMod val="75000"/>
                </a:schemeClr>
              </a:solidFill>
            </a:endParaRPr>
          </a:p>
          <a:p>
            <a:pPr algn="l">
              <a:lnSpc>
                <a:spcPct val="100000"/>
              </a:lnSpc>
              <a:spcBef>
                <a:spcPts val="0"/>
              </a:spcBef>
            </a:pPr>
            <a:r>
              <a:rPr lang="fr-FR" sz="2000" dirty="0" err="1" smtClean="0"/>
              <a:t>Stéphany</a:t>
            </a:r>
            <a:r>
              <a:rPr lang="fr-FR" sz="2000" dirty="0" smtClean="0"/>
              <a:t> DURAN</a:t>
            </a:r>
            <a:endParaRPr lang="fr-FR" sz="2000" dirty="0"/>
          </a:p>
          <a:p>
            <a:pPr algn="l">
              <a:lnSpc>
                <a:spcPct val="100000"/>
              </a:lnSpc>
              <a:spcBef>
                <a:spcPts val="0"/>
              </a:spcBef>
            </a:pPr>
            <a:r>
              <a:rPr lang="fr-FR" sz="2000" dirty="0" smtClean="0">
                <a:solidFill>
                  <a:schemeClr val="accent5">
                    <a:lumMod val="75000"/>
                  </a:schemeClr>
                </a:solidFill>
              </a:rPr>
              <a:t>Chargée de </a:t>
            </a:r>
            <a:r>
              <a:rPr lang="fr-FR" sz="2000" dirty="0">
                <a:solidFill>
                  <a:schemeClr val="accent5">
                    <a:lumMod val="75000"/>
                  </a:schemeClr>
                </a:solidFill>
              </a:rPr>
              <a:t>Projet </a:t>
            </a:r>
            <a:r>
              <a:rPr lang="fr-FR" sz="2000" dirty="0" smtClean="0">
                <a:solidFill>
                  <a:schemeClr val="accent5">
                    <a:lumMod val="75000"/>
                  </a:schemeClr>
                </a:solidFill>
              </a:rPr>
              <a:t>handicap </a:t>
            </a:r>
            <a:r>
              <a:rPr lang="fr-FR" sz="2000" dirty="0">
                <a:solidFill>
                  <a:schemeClr val="accent5">
                    <a:lumMod val="75000"/>
                  </a:schemeClr>
                </a:solidFill>
              </a:rPr>
              <a:t>Direction Enfance</a:t>
            </a:r>
          </a:p>
          <a:p>
            <a:pPr algn="l"/>
            <a:endParaRPr lang="fr-FR" sz="2200" dirty="0">
              <a:solidFill>
                <a:schemeClr val="accent5">
                  <a:lumMod val="75000"/>
                </a:schemeClr>
              </a:solidFill>
            </a:endParaRPr>
          </a:p>
          <a:p>
            <a:pPr algn="l"/>
            <a:endParaRPr lang="fr-FR" sz="2200" dirty="0">
              <a:solidFill>
                <a:schemeClr val="accent5">
                  <a:lumMod val="75000"/>
                </a:schemeClr>
              </a:solidFill>
            </a:endParaRPr>
          </a:p>
        </p:txBody>
      </p:sp>
      <p:sp>
        <p:nvSpPr>
          <p:cNvPr id="3" name="Espace réservé du numéro de diapositive 2"/>
          <p:cNvSpPr>
            <a:spLocks noGrp="1"/>
          </p:cNvSpPr>
          <p:nvPr>
            <p:ph type="sldNum" sz="quarter" idx="12"/>
          </p:nvPr>
        </p:nvSpPr>
        <p:spPr/>
        <p:txBody>
          <a:bodyPr/>
          <a:lstStyle/>
          <a:p>
            <a:fld id="{7073052B-C3ED-4FAD-BEB6-A8C20862DC83}" type="slidenum">
              <a:rPr lang="fr-FR" smtClean="0"/>
              <a:t>18</a:t>
            </a:fld>
            <a:endParaRPr lang="fr-FR" dirty="0"/>
          </a:p>
        </p:txBody>
      </p:sp>
      <p:sp>
        <p:nvSpPr>
          <p:cNvPr id="4" name="ZoneTexte 3"/>
          <p:cNvSpPr txBox="1"/>
          <p:nvPr/>
        </p:nvSpPr>
        <p:spPr>
          <a:xfrm>
            <a:off x="5345459" y="415074"/>
            <a:ext cx="5411189" cy="954107"/>
          </a:xfrm>
          <a:prstGeom prst="rect">
            <a:avLst/>
          </a:prstGeom>
          <a:noFill/>
        </p:spPr>
        <p:txBody>
          <a:bodyPr wrap="square" rtlCol="0">
            <a:spAutoFit/>
          </a:bodyPr>
          <a:lstStyle/>
          <a:p>
            <a:r>
              <a:rPr lang="fr-FR" sz="2800" b="1" dirty="0" smtClean="0">
                <a:solidFill>
                  <a:schemeClr val="accent5">
                    <a:lumMod val="75000"/>
                  </a:schemeClr>
                </a:solidFill>
              </a:rPr>
              <a:t>BILAN DE LA PREMIÈRE ANNÉE </a:t>
            </a:r>
          </a:p>
          <a:p>
            <a:r>
              <a:rPr lang="fr-FR" sz="2800" b="1" dirty="0" smtClean="0">
                <a:solidFill>
                  <a:schemeClr val="accent5">
                    <a:lumMod val="75000"/>
                  </a:schemeClr>
                </a:solidFill>
              </a:rPr>
              <a:t>DU SCHÉMA ENFANCE 2023- 2028</a:t>
            </a:r>
            <a:endParaRPr lang="fr-FR" sz="2800" b="1" dirty="0">
              <a:solidFill>
                <a:schemeClr val="accent5">
                  <a:lumMod val="75000"/>
                </a:schemeClr>
              </a:solidFill>
            </a:endParaRPr>
          </a:p>
        </p:txBody>
      </p:sp>
      <p:pic>
        <p:nvPicPr>
          <p:cNvPr id="7"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1074" y="91136"/>
            <a:ext cx="1080926" cy="94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759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7648" y="495399"/>
            <a:ext cx="10453552" cy="771480"/>
          </a:xfrm>
        </p:spPr>
        <p:txBody>
          <a:bodyPr>
            <a:noAutofit/>
          </a:bodyPr>
          <a:lstStyle/>
          <a:p>
            <a:r>
              <a:rPr lang="fr-FR" sz="2200" dirty="0"/>
              <a:t/>
            </a:r>
            <a:br>
              <a:rPr lang="fr-FR" sz="2200" dirty="0"/>
            </a:br>
            <a:r>
              <a:rPr lang="fr-FR" sz="2300" dirty="0" smtClean="0">
                <a:solidFill>
                  <a:srgbClr val="00AAE7"/>
                </a:solidFill>
                <a:latin typeface="+mn-lt"/>
              </a:rPr>
              <a:t>THÉMATIQUE 1  </a:t>
            </a:r>
            <a:r>
              <a:rPr lang="fr-FR" sz="2300" dirty="0" smtClean="0">
                <a:solidFill>
                  <a:schemeClr val="accent5">
                    <a:lumMod val="75000"/>
                  </a:schemeClr>
                </a:solidFill>
                <a:latin typeface="+mn-lt"/>
              </a:rPr>
              <a:t/>
            </a:r>
            <a:br>
              <a:rPr lang="fr-FR" sz="2300" dirty="0" smtClean="0">
                <a:solidFill>
                  <a:schemeClr val="accent5">
                    <a:lumMod val="75000"/>
                  </a:schemeClr>
                </a:solidFill>
                <a:latin typeface="+mn-lt"/>
              </a:rPr>
            </a:br>
            <a:r>
              <a:rPr lang="fr-FR" sz="2300" dirty="0" smtClean="0">
                <a:solidFill>
                  <a:schemeClr val="accent5">
                    <a:lumMod val="75000"/>
                  </a:schemeClr>
                </a:solidFill>
                <a:latin typeface="+mn-lt"/>
              </a:rPr>
              <a:t>FACILITER LA COOPÉRATION ENTRE PARTENAIRES AU BÉNÉFICE DES ENFANTS </a:t>
            </a:r>
            <a:br>
              <a:rPr lang="fr-FR" sz="2300" dirty="0" smtClean="0">
                <a:solidFill>
                  <a:schemeClr val="accent5">
                    <a:lumMod val="75000"/>
                  </a:schemeClr>
                </a:solidFill>
                <a:latin typeface="+mn-lt"/>
              </a:rPr>
            </a:br>
            <a:r>
              <a:rPr lang="fr-FR" sz="2300" dirty="0" smtClean="0">
                <a:solidFill>
                  <a:schemeClr val="accent5">
                    <a:lumMod val="75000"/>
                  </a:schemeClr>
                </a:solidFill>
                <a:latin typeface="+mn-lt"/>
              </a:rPr>
              <a:t>ET LEURS FAMILLES</a:t>
            </a:r>
            <a:r>
              <a:rPr lang="fr-FR" sz="2200" dirty="0"/>
              <a:t/>
            </a:r>
            <a:br>
              <a:rPr lang="fr-FR" sz="2200" dirty="0"/>
            </a:br>
            <a:endParaRPr lang="fr-FR" sz="2200" dirty="0"/>
          </a:p>
        </p:txBody>
      </p:sp>
      <p:sp>
        <p:nvSpPr>
          <p:cNvPr id="3" name="Espace réservé du contenu 2"/>
          <p:cNvSpPr>
            <a:spLocks noGrp="1"/>
          </p:cNvSpPr>
          <p:nvPr>
            <p:ph idx="1"/>
          </p:nvPr>
        </p:nvSpPr>
        <p:spPr>
          <a:xfrm>
            <a:off x="1127648" y="1700742"/>
            <a:ext cx="10488782" cy="5620651"/>
          </a:xfrm>
        </p:spPr>
        <p:txBody>
          <a:bodyPr>
            <a:normAutofit/>
          </a:bodyPr>
          <a:lstStyle/>
          <a:p>
            <a:pPr marL="0" indent="0">
              <a:buNone/>
            </a:pPr>
            <a:r>
              <a:rPr lang="fr-FR" sz="1800" b="1" dirty="0">
                <a:solidFill>
                  <a:srgbClr val="3AAADC"/>
                </a:solidFill>
              </a:rPr>
              <a:t>Fiche action 1 </a:t>
            </a:r>
            <a:r>
              <a:rPr lang="fr-FR" sz="1800" b="1" dirty="0" smtClean="0">
                <a:solidFill>
                  <a:srgbClr val="3AAADC"/>
                </a:solidFill>
              </a:rPr>
              <a:t>| </a:t>
            </a:r>
            <a:r>
              <a:rPr lang="fr-FR" sz="1800" b="1" dirty="0" smtClean="0">
                <a:solidFill>
                  <a:schemeClr val="accent5">
                    <a:lumMod val="75000"/>
                  </a:schemeClr>
                </a:solidFill>
              </a:rPr>
              <a:t>Intégrer </a:t>
            </a:r>
            <a:r>
              <a:rPr lang="fr-FR" sz="1800" b="1" dirty="0">
                <a:solidFill>
                  <a:schemeClr val="accent5">
                    <a:lumMod val="75000"/>
                  </a:schemeClr>
                </a:solidFill>
              </a:rPr>
              <a:t>le p</a:t>
            </a:r>
            <a:r>
              <a:rPr lang="fr-FR" sz="1800" b="1" dirty="0" smtClean="0">
                <a:solidFill>
                  <a:schemeClr val="accent5">
                    <a:lumMod val="75000"/>
                  </a:schemeClr>
                </a:solidFill>
              </a:rPr>
              <a:t>rojet </a:t>
            </a:r>
            <a:r>
              <a:rPr lang="fr-FR" sz="1800" b="1" dirty="0">
                <a:solidFill>
                  <a:schemeClr val="accent5">
                    <a:lumMod val="75000"/>
                  </a:schemeClr>
                </a:solidFill>
              </a:rPr>
              <a:t>Pour l’Enfant comme fil conducteur du parcours de l’enfant </a:t>
            </a:r>
            <a:r>
              <a:rPr lang="fr-FR" sz="1800" b="1" dirty="0" smtClean="0">
                <a:solidFill>
                  <a:schemeClr val="accent5">
                    <a:lumMod val="75000"/>
                  </a:schemeClr>
                </a:solidFill>
              </a:rPr>
              <a:t>accompagné</a:t>
            </a:r>
          </a:p>
          <a:p>
            <a:pPr marL="0" indent="0">
              <a:buNone/>
            </a:pPr>
            <a:r>
              <a:rPr lang="fr-FR" sz="1800" b="1" dirty="0" smtClean="0">
                <a:solidFill>
                  <a:srgbClr val="3AAADC"/>
                </a:solidFill>
              </a:rPr>
              <a:t>Ce qui s’est passé en 2023 ? </a:t>
            </a:r>
          </a:p>
          <a:p>
            <a:pPr marL="285750" indent="-285750" algn="just"/>
            <a:r>
              <a:rPr lang="fr-FR" sz="1600" dirty="0" smtClean="0"/>
              <a:t>L’expérimentation </a:t>
            </a:r>
            <a:r>
              <a:rPr lang="fr-FR" sz="1600" dirty="0"/>
              <a:t>lancée autour du PPE en 2023 – déploiement </a:t>
            </a:r>
            <a:r>
              <a:rPr lang="fr-FR" sz="1600" dirty="0" smtClean="0"/>
              <a:t>dans la Loire des </a:t>
            </a:r>
            <a:r>
              <a:rPr lang="fr-FR" sz="1600" dirty="0"/>
              <a:t>outils créés par le Département </a:t>
            </a:r>
            <a:r>
              <a:rPr lang="fr-FR" sz="1600" dirty="0" smtClean="0"/>
              <a:t/>
            </a:r>
            <a:br>
              <a:rPr lang="fr-FR" sz="1600" dirty="0" smtClean="0"/>
            </a:br>
            <a:r>
              <a:rPr lang="fr-FR" sz="1600" dirty="0" smtClean="0"/>
              <a:t>du </a:t>
            </a:r>
            <a:r>
              <a:rPr lang="fr-FR" sz="1600" dirty="0"/>
              <a:t>Nord</a:t>
            </a:r>
            <a:r>
              <a:rPr lang="fr-FR" sz="1600" dirty="0" smtClean="0"/>
              <a:t>. </a:t>
            </a:r>
            <a:endParaRPr lang="fr-FR" sz="1600" dirty="0"/>
          </a:p>
          <a:p>
            <a:pPr marL="285750" indent="-285750" algn="just"/>
            <a:r>
              <a:rPr lang="fr-FR" sz="1600" dirty="0"/>
              <a:t>2 cadres enfance de la Loire ont porté les formations du processus d’accompagnement du PPE auprès des cadres, psycho, TS, lieux </a:t>
            </a:r>
            <a:r>
              <a:rPr lang="fr-FR" sz="1600" dirty="0" smtClean="0"/>
              <a:t>d’accueil de sept 2023 à juin 2024.  </a:t>
            </a:r>
            <a:endParaRPr lang="fr-FR" sz="1600" dirty="0"/>
          </a:p>
          <a:p>
            <a:pPr marL="285750" indent="-285750" algn="just"/>
            <a:r>
              <a:rPr lang="fr-FR" sz="1600" dirty="0"/>
              <a:t>Des temps de formation très appréciés avec des outils évalués comme porteurs d’un changement des pratiques </a:t>
            </a:r>
            <a:r>
              <a:rPr lang="fr-FR" sz="1600" dirty="0" smtClean="0"/>
              <a:t/>
            </a:r>
            <a:br>
              <a:rPr lang="fr-FR" sz="1600" dirty="0" smtClean="0"/>
            </a:br>
            <a:r>
              <a:rPr lang="fr-FR" sz="1600" dirty="0" smtClean="0"/>
              <a:t>et </a:t>
            </a:r>
            <a:r>
              <a:rPr lang="fr-FR" sz="1600" dirty="0"/>
              <a:t>des places de chacun dans le processus d’accompagnement des enfants. </a:t>
            </a:r>
          </a:p>
          <a:p>
            <a:pPr marL="342900" indent="-342900" algn="just"/>
            <a:r>
              <a:rPr lang="fr-FR" sz="1600" dirty="0"/>
              <a:t>Les premiers temps de retour d’expérimentation sont en cours.</a:t>
            </a:r>
          </a:p>
          <a:p>
            <a:pPr marL="342900" indent="-342900" algn="just"/>
            <a:r>
              <a:rPr lang="fr-FR" sz="1600" dirty="0"/>
              <a:t>Des professionnels qui se laissent bousculer et sont engagés dans la </a:t>
            </a:r>
            <a:r>
              <a:rPr lang="fr-FR" sz="1600" dirty="0" smtClean="0"/>
              <a:t>démarche.</a:t>
            </a:r>
          </a:p>
          <a:p>
            <a:pPr marL="342900" indent="-342900" algn="just"/>
            <a:r>
              <a:rPr lang="fr-FR" sz="1600" dirty="0" smtClean="0"/>
              <a:t>Ce travail autour du PPE est en lien direct avec le nouveau référentiel d’accompagnement éducatif voté en mars 2023 (recherche - action conduite en 2022). </a:t>
            </a:r>
            <a:endParaRPr lang="fr-FR" sz="1600" dirty="0"/>
          </a:p>
          <a:p>
            <a:pPr marL="342900" indent="-342900" algn="just"/>
            <a:r>
              <a:rPr lang="fr-FR" sz="1600" dirty="0"/>
              <a:t>En complément à la démarche PPE : travail sur les statuts (mise en place de la CESSEC), sur le réseau ressources autour de l’enfant. </a:t>
            </a:r>
            <a:endParaRPr lang="fr-FR" sz="1600" dirty="0" smtClean="0"/>
          </a:p>
          <a:p>
            <a:pPr marL="342900" indent="-342900" algn="just"/>
            <a:r>
              <a:rPr lang="fr-FR" sz="1600" dirty="0" smtClean="0"/>
              <a:t>En perspective : 30 PPE sous cette nouvelle forme d’ici juin 2024 ; souhait d’étendre ce processus de travail en 2025. </a:t>
            </a:r>
            <a:br>
              <a:rPr lang="fr-FR" sz="1600" dirty="0" smtClean="0"/>
            </a:br>
            <a:r>
              <a:rPr lang="fr-FR" sz="1600" dirty="0" smtClean="0"/>
              <a:t>Une équipe projet du schéma qui sera mobilisée pour soutenir ce déploiement. </a:t>
            </a:r>
            <a:endParaRPr lang="fr-FR" sz="1600" dirty="0"/>
          </a:p>
          <a:p>
            <a:pPr marL="0" indent="0">
              <a:buNone/>
            </a:pPr>
            <a:endParaRPr lang="fr-FR" sz="2000" b="1" dirty="0" smtClean="0">
              <a:solidFill>
                <a:srgbClr val="3AAADC"/>
              </a:solidFill>
            </a:endParaRPr>
          </a:p>
          <a:p>
            <a:pPr lvl="0"/>
            <a:endParaRPr lang="fr-FR" sz="2200" dirty="0"/>
          </a:p>
          <a:p>
            <a:pPr marL="0" indent="0">
              <a:buNone/>
            </a:pPr>
            <a:endParaRPr lang="fr-FR" sz="2200" dirty="0"/>
          </a:p>
          <a:p>
            <a:pPr marL="0" indent="0" algn="ctr">
              <a:buNone/>
            </a:pPr>
            <a:endParaRPr lang="fr-FR" sz="2200" b="1" dirty="0">
              <a:solidFill>
                <a:schemeClr val="accent5">
                  <a:lumMod val="75000"/>
                </a:schemeClr>
              </a:solidFill>
            </a:endParaRPr>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19</a:t>
            </a:fld>
            <a:endParaRPr lang="fr-FR" dirty="0"/>
          </a:p>
        </p:txBody>
      </p:sp>
      <p:pic>
        <p:nvPicPr>
          <p:cNvPr id="7"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9250" y="61536"/>
            <a:ext cx="994360" cy="9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384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861" y="307556"/>
            <a:ext cx="10515600" cy="730250"/>
          </a:xfrm>
        </p:spPr>
        <p:txBody>
          <a:bodyPr/>
          <a:lstStyle/>
          <a:p>
            <a:r>
              <a:rPr lang="fr-FR" sz="3200" dirty="0" smtClean="0">
                <a:solidFill>
                  <a:srgbClr val="3AAADC"/>
                </a:solidFill>
                <a:latin typeface="+mn-lt"/>
                <a:ea typeface="+mn-ea"/>
                <a:cs typeface="+mn-cs"/>
              </a:rPr>
              <a:t>ORDRE DU JOUR</a:t>
            </a:r>
            <a:endParaRPr lang="fr-FR" sz="3200" dirty="0">
              <a:solidFill>
                <a:srgbClr val="3AAADC"/>
              </a:solidFill>
              <a:latin typeface="+mn-lt"/>
              <a:ea typeface="+mn-ea"/>
              <a:cs typeface="+mn-cs"/>
            </a:endParaRPr>
          </a:p>
        </p:txBody>
      </p:sp>
      <p:sp>
        <p:nvSpPr>
          <p:cNvPr id="3" name="Espace réservé du contenu 2"/>
          <p:cNvSpPr>
            <a:spLocks noGrp="1"/>
          </p:cNvSpPr>
          <p:nvPr>
            <p:ph idx="1"/>
          </p:nvPr>
        </p:nvSpPr>
        <p:spPr>
          <a:xfrm>
            <a:off x="1188363" y="1525702"/>
            <a:ext cx="10515600" cy="4938713"/>
          </a:xfrm>
        </p:spPr>
        <p:txBody>
          <a:bodyPr>
            <a:normAutofit/>
          </a:bodyPr>
          <a:lstStyle/>
          <a:p>
            <a:pPr>
              <a:lnSpc>
                <a:spcPct val="100000"/>
              </a:lnSpc>
              <a:spcBef>
                <a:spcPts val="0"/>
              </a:spcBef>
            </a:pPr>
            <a:r>
              <a:rPr lang="fr-FR" sz="2700" b="1" dirty="0">
                <a:solidFill>
                  <a:schemeClr val="accent5">
                    <a:lumMod val="75000"/>
                  </a:schemeClr>
                </a:solidFill>
              </a:rPr>
              <a:t>Ouverture </a:t>
            </a:r>
            <a:r>
              <a:rPr lang="fr-FR" sz="2700" b="1" dirty="0" smtClean="0">
                <a:solidFill>
                  <a:schemeClr val="accent5">
                    <a:lumMod val="75000"/>
                  </a:schemeClr>
                </a:solidFill>
              </a:rPr>
              <a:t>de la Conférence par Mme </a:t>
            </a:r>
            <a:r>
              <a:rPr lang="fr-FR" sz="2700" b="1" dirty="0">
                <a:solidFill>
                  <a:schemeClr val="accent5">
                    <a:lumMod val="75000"/>
                  </a:schemeClr>
                </a:solidFill>
              </a:rPr>
              <a:t>Nicole BRUEL </a:t>
            </a:r>
            <a:endParaRPr lang="fr-FR" sz="2700" b="1" dirty="0" smtClean="0">
              <a:solidFill>
                <a:schemeClr val="accent5">
                  <a:lumMod val="75000"/>
                </a:schemeClr>
              </a:solidFill>
            </a:endParaRPr>
          </a:p>
          <a:p>
            <a:pPr marL="0" indent="0">
              <a:lnSpc>
                <a:spcPct val="100000"/>
              </a:lnSpc>
              <a:spcBef>
                <a:spcPts val="0"/>
              </a:spcBef>
              <a:buNone/>
            </a:pPr>
            <a:r>
              <a:rPr lang="fr-FR" sz="2700" b="1" dirty="0">
                <a:solidFill>
                  <a:schemeClr val="accent5">
                    <a:lumMod val="75000"/>
                  </a:schemeClr>
                </a:solidFill>
              </a:rPr>
              <a:t> </a:t>
            </a:r>
            <a:r>
              <a:rPr lang="fr-FR" sz="2700" b="1" dirty="0" smtClean="0">
                <a:solidFill>
                  <a:schemeClr val="accent5">
                    <a:lumMod val="75000"/>
                  </a:schemeClr>
                </a:solidFill>
              </a:rPr>
              <a:t>  </a:t>
            </a:r>
            <a:r>
              <a:rPr lang="fr-FR" sz="2700" b="1" dirty="0">
                <a:solidFill>
                  <a:schemeClr val="accent5">
                    <a:lumMod val="75000"/>
                  </a:schemeClr>
                </a:solidFill>
              </a:rPr>
              <a:t>Conseillère départementale déléguée à </a:t>
            </a:r>
            <a:r>
              <a:rPr lang="fr-FR" sz="2700" b="1" dirty="0" smtClean="0">
                <a:solidFill>
                  <a:schemeClr val="accent5">
                    <a:lumMod val="75000"/>
                  </a:schemeClr>
                </a:solidFill>
              </a:rPr>
              <a:t>l’Enfance</a:t>
            </a:r>
          </a:p>
          <a:p>
            <a:pPr marL="0" indent="0">
              <a:lnSpc>
                <a:spcPct val="100000"/>
              </a:lnSpc>
              <a:spcBef>
                <a:spcPts val="0"/>
              </a:spcBef>
              <a:buNone/>
            </a:pPr>
            <a:endParaRPr lang="fr-FR" sz="1500" b="1" dirty="0">
              <a:solidFill>
                <a:schemeClr val="accent5">
                  <a:lumMod val="75000"/>
                </a:schemeClr>
              </a:solidFill>
            </a:endParaRPr>
          </a:p>
          <a:p>
            <a:pPr>
              <a:lnSpc>
                <a:spcPct val="100000"/>
              </a:lnSpc>
              <a:spcBef>
                <a:spcPts val="0"/>
              </a:spcBef>
            </a:pPr>
            <a:r>
              <a:rPr lang="fr-FR" sz="2700" b="1" dirty="0">
                <a:solidFill>
                  <a:schemeClr val="accent5">
                    <a:lumMod val="75000"/>
                  </a:schemeClr>
                </a:solidFill>
              </a:rPr>
              <a:t>Les derniers chiffres de la P</a:t>
            </a:r>
            <a:r>
              <a:rPr lang="fr-FR" sz="2700" b="1" dirty="0" smtClean="0">
                <a:solidFill>
                  <a:schemeClr val="accent5">
                    <a:lumMod val="75000"/>
                  </a:schemeClr>
                </a:solidFill>
              </a:rPr>
              <a:t>olitique </a:t>
            </a:r>
            <a:r>
              <a:rPr lang="fr-FR" sz="2700" b="1" dirty="0">
                <a:solidFill>
                  <a:schemeClr val="accent5">
                    <a:lumMod val="75000"/>
                  </a:schemeClr>
                </a:solidFill>
              </a:rPr>
              <a:t>E</a:t>
            </a:r>
            <a:r>
              <a:rPr lang="fr-FR" sz="2700" b="1" dirty="0" smtClean="0">
                <a:solidFill>
                  <a:schemeClr val="accent5">
                    <a:lumMod val="75000"/>
                  </a:schemeClr>
                </a:solidFill>
              </a:rPr>
              <a:t>nfance </a:t>
            </a:r>
            <a:r>
              <a:rPr lang="fr-FR" sz="2700" b="1" dirty="0">
                <a:solidFill>
                  <a:schemeClr val="accent5">
                    <a:lumMod val="75000"/>
                  </a:schemeClr>
                </a:solidFill>
              </a:rPr>
              <a:t>D</a:t>
            </a:r>
            <a:r>
              <a:rPr lang="fr-FR" sz="2700" b="1" dirty="0" smtClean="0">
                <a:solidFill>
                  <a:schemeClr val="accent5">
                    <a:lumMod val="75000"/>
                  </a:schemeClr>
                </a:solidFill>
              </a:rPr>
              <a:t>épartementale </a:t>
            </a:r>
            <a:r>
              <a:rPr lang="fr-FR" sz="2700" b="1" dirty="0">
                <a:solidFill>
                  <a:schemeClr val="accent5">
                    <a:lumMod val="75000"/>
                  </a:schemeClr>
                </a:solidFill>
              </a:rPr>
              <a:t>et de la Protection Judiciaire de la Jeunesse de la </a:t>
            </a:r>
            <a:r>
              <a:rPr lang="fr-FR" sz="2700" b="1" dirty="0" smtClean="0">
                <a:solidFill>
                  <a:schemeClr val="accent5">
                    <a:lumMod val="75000"/>
                  </a:schemeClr>
                </a:solidFill>
              </a:rPr>
              <a:t>Loire</a:t>
            </a:r>
          </a:p>
          <a:p>
            <a:pPr marL="0" indent="0">
              <a:lnSpc>
                <a:spcPct val="100000"/>
              </a:lnSpc>
              <a:spcBef>
                <a:spcPts val="0"/>
              </a:spcBef>
              <a:buNone/>
            </a:pPr>
            <a:endParaRPr lang="fr-FR" sz="1500" b="1" dirty="0">
              <a:solidFill>
                <a:schemeClr val="accent5">
                  <a:lumMod val="75000"/>
                </a:schemeClr>
              </a:solidFill>
            </a:endParaRPr>
          </a:p>
          <a:p>
            <a:pPr>
              <a:lnSpc>
                <a:spcPct val="100000"/>
              </a:lnSpc>
              <a:spcBef>
                <a:spcPts val="0"/>
              </a:spcBef>
            </a:pPr>
            <a:r>
              <a:rPr lang="fr-FR" sz="2700" b="1" dirty="0">
                <a:solidFill>
                  <a:schemeClr val="accent5">
                    <a:lumMod val="75000"/>
                  </a:schemeClr>
                </a:solidFill>
              </a:rPr>
              <a:t>Bilan de la première année du Schéma Enfance 2023 </a:t>
            </a:r>
            <a:r>
              <a:rPr lang="fr-FR" sz="2700" b="1" dirty="0" smtClean="0">
                <a:solidFill>
                  <a:schemeClr val="accent5">
                    <a:lumMod val="75000"/>
                  </a:schemeClr>
                </a:solidFill>
              </a:rPr>
              <a:t>– 2028</a:t>
            </a:r>
          </a:p>
          <a:p>
            <a:pPr marL="0" indent="0">
              <a:lnSpc>
                <a:spcPct val="100000"/>
              </a:lnSpc>
              <a:spcBef>
                <a:spcPts val="0"/>
              </a:spcBef>
              <a:buNone/>
            </a:pPr>
            <a:endParaRPr lang="fr-FR" sz="1500" b="1" dirty="0">
              <a:solidFill>
                <a:schemeClr val="accent5">
                  <a:lumMod val="75000"/>
                </a:schemeClr>
              </a:solidFill>
            </a:endParaRPr>
          </a:p>
          <a:p>
            <a:pPr>
              <a:lnSpc>
                <a:spcPct val="100000"/>
              </a:lnSpc>
              <a:spcBef>
                <a:spcPts val="0"/>
              </a:spcBef>
            </a:pPr>
            <a:r>
              <a:rPr lang="fr-FR" sz="2700" b="1" dirty="0">
                <a:solidFill>
                  <a:schemeClr val="accent5">
                    <a:lumMod val="75000"/>
                  </a:schemeClr>
                </a:solidFill>
              </a:rPr>
              <a:t>Intervention de Christel BOURGOGNE, Psychologue clinicienne  </a:t>
            </a:r>
          </a:p>
          <a:p>
            <a:pPr marL="0" indent="0">
              <a:lnSpc>
                <a:spcPct val="100000"/>
              </a:lnSpc>
              <a:spcBef>
                <a:spcPts val="0"/>
              </a:spcBef>
              <a:buNone/>
            </a:pPr>
            <a:r>
              <a:rPr lang="fr-FR" sz="2700" b="1" i="1" dirty="0">
                <a:solidFill>
                  <a:srgbClr val="3AAADC"/>
                </a:solidFill>
              </a:rPr>
              <a:t>Neurosciences, Pour une culture de la psychologie des ressources</a:t>
            </a:r>
          </a:p>
          <a:p>
            <a:pPr>
              <a:lnSpc>
                <a:spcPct val="100000"/>
              </a:lnSpc>
              <a:spcBef>
                <a:spcPts val="0"/>
              </a:spcBef>
            </a:pPr>
            <a:endParaRPr lang="fr-FR" sz="3000" b="1" i="1" dirty="0">
              <a:solidFill>
                <a:srgbClr val="3AAADC"/>
              </a:solidFill>
            </a:endParaRPr>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2</a:t>
            </a:fld>
            <a:endParaRPr lang="fr-FR" dirty="0"/>
          </a:p>
        </p:txBody>
      </p:sp>
      <p:pic>
        <p:nvPicPr>
          <p:cNvPr id="5"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9869" y="119093"/>
            <a:ext cx="1162661" cy="116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609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91304" y="1709711"/>
            <a:ext cx="10482325" cy="5620651"/>
          </a:xfrm>
        </p:spPr>
        <p:txBody>
          <a:bodyPr>
            <a:normAutofit/>
          </a:bodyPr>
          <a:lstStyle/>
          <a:p>
            <a:pPr marL="0" indent="0">
              <a:buNone/>
            </a:pPr>
            <a:r>
              <a:rPr lang="fr-FR" sz="1800" b="1" dirty="0" smtClean="0">
                <a:solidFill>
                  <a:srgbClr val="3AAADC"/>
                </a:solidFill>
              </a:rPr>
              <a:t>Fiche action 2 | </a:t>
            </a:r>
            <a:r>
              <a:rPr lang="fr-FR" sz="1800" b="1" dirty="0" smtClean="0">
                <a:solidFill>
                  <a:schemeClr val="accent5">
                    <a:lumMod val="75000"/>
                  </a:schemeClr>
                </a:solidFill>
              </a:rPr>
              <a:t>Les actions collectives pour « </a:t>
            </a:r>
            <a:r>
              <a:rPr lang="fr-FR" sz="1800" b="1" i="1" dirty="0" smtClean="0">
                <a:solidFill>
                  <a:schemeClr val="accent5">
                    <a:lumMod val="75000"/>
                  </a:schemeClr>
                </a:solidFill>
              </a:rPr>
              <a:t>aller vers</a:t>
            </a:r>
            <a:r>
              <a:rPr lang="fr-FR" sz="1800" b="1" dirty="0" smtClean="0">
                <a:solidFill>
                  <a:schemeClr val="accent5">
                    <a:lumMod val="75000"/>
                  </a:schemeClr>
                </a:solidFill>
              </a:rPr>
              <a:t> » et « </a:t>
            </a:r>
            <a:r>
              <a:rPr lang="fr-FR" sz="1800" b="1" i="1" dirty="0" smtClean="0">
                <a:solidFill>
                  <a:schemeClr val="accent5">
                    <a:lumMod val="75000"/>
                  </a:schemeClr>
                </a:solidFill>
              </a:rPr>
              <a:t>faire avec</a:t>
            </a:r>
            <a:r>
              <a:rPr lang="fr-FR" sz="1800" b="1" dirty="0" smtClean="0">
                <a:solidFill>
                  <a:schemeClr val="accent5">
                    <a:lumMod val="75000"/>
                  </a:schemeClr>
                </a:solidFill>
              </a:rPr>
              <a:t> » les enfants et leurs familles </a:t>
            </a:r>
          </a:p>
          <a:p>
            <a:pPr marL="0" indent="0">
              <a:buNone/>
            </a:pPr>
            <a:r>
              <a:rPr lang="fr-FR" sz="1800" b="1" dirty="0" smtClean="0">
                <a:solidFill>
                  <a:srgbClr val="3AAADC"/>
                </a:solidFill>
              </a:rPr>
              <a:t>Ce qui s’est passé en 2023 ? </a:t>
            </a:r>
          </a:p>
          <a:p>
            <a:pPr marL="285750" indent="-285750" algn="just"/>
            <a:r>
              <a:rPr lang="fr-FR" sz="1600" dirty="0" smtClean="0"/>
              <a:t>Une volonté de partage des pratiques entre membres de l’équipe projet (PJJ - Sauvegarde - Département) autour </a:t>
            </a:r>
            <a:r>
              <a:rPr lang="fr-FR" sz="1600" dirty="0"/>
              <a:t/>
            </a:r>
            <a:br>
              <a:rPr lang="fr-FR" sz="1600" dirty="0"/>
            </a:br>
            <a:r>
              <a:rPr lang="fr-FR" sz="1600" dirty="0" smtClean="0"/>
              <a:t>des actions collectives. Comment accompagner les équipes sur les actions collectives ? </a:t>
            </a:r>
          </a:p>
          <a:p>
            <a:pPr marL="285750" indent="-285750" algn="just"/>
            <a:r>
              <a:rPr lang="fr-FR" sz="1600" dirty="0" smtClean="0"/>
              <a:t>Un espace collaboratif (pour l’instant ouvert en interne au Département) pour partager les expériences des actions collectives au sein du PVS – besoin d’une meilleure connaissance sur les actions collectives déployées pour s’appuyer </a:t>
            </a:r>
            <a:br>
              <a:rPr lang="fr-FR" sz="1600" dirty="0" smtClean="0"/>
            </a:br>
            <a:r>
              <a:rPr lang="fr-FR" sz="1600" dirty="0" smtClean="0"/>
              <a:t>sur les expériences de tous. </a:t>
            </a:r>
          </a:p>
          <a:p>
            <a:pPr marL="285750" indent="-285750" algn="just"/>
            <a:endParaRPr lang="fr-FR" sz="1600" dirty="0" smtClean="0"/>
          </a:p>
          <a:p>
            <a:pPr marL="0" indent="0" algn="just">
              <a:buNone/>
            </a:pPr>
            <a:r>
              <a:rPr lang="fr-FR" sz="1600" b="1" dirty="0">
                <a:hlinkClick r:id="rId2"/>
              </a:rPr>
              <a:t>PVS - Groupe Ressources Actions Collectives - Ma Digital (loire.fr)</a:t>
            </a:r>
            <a:endParaRPr lang="fr-FR" sz="1600" b="1" dirty="0" smtClean="0"/>
          </a:p>
          <a:p>
            <a:pPr marL="285750" indent="-285750" algn="just"/>
            <a:r>
              <a:rPr lang="fr-FR" sz="1600" dirty="0" smtClean="0"/>
              <a:t>Une rencontre avec les autres directions du Département (Sport/culture) pour ouvrir sur d’autres ressources possibles </a:t>
            </a:r>
            <a:br>
              <a:rPr lang="fr-FR" sz="1600" dirty="0" smtClean="0"/>
            </a:br>
            <a:r>
              <a:rPr lang="fr-FR" sz="1600" dirty="0" smtClean="0"/>
              <a:t>de proximité au croisement des politiques publiques. </a:t>
            </a:r>
          </a:p>
          <a:p>
            <a:pPr marL="285750" indent="-285750" algn="just"/>
            <a:r>
              <a:rPr lang="fr-FR" sz="1600" dirty="0" smtClean="0"/>
              <a:t>Un forum des actions collectives organisées sur le Forez en 2023 a permis la présentation des actions portées sur </a:t>
            </a:r>
            <a:br>
              <a:rPr lang="fr-FR" sz="1600" dirty="0" smtClean="0"/>
            </a:br>
            <a:r>
              <a:rPr lang="fr-FR" sz="1600" dirty="0" smtClean="0"/>
              <a:t>le territoire ; un nouveau forum sur Saint-Étienne le 21 mars 2024. Une volonté d’organiser ce type de rencontres sur l’ensemble des territoires. </a:t>
            </a:r>
          </a:p>
          <a:p>
            <a:pPr marL="285750" indent="-285750" algn="just"/>
            <a:r>
              <a:rPr lang="fr-FR" sz="1600" dirty="0" smtClean="0"/>
              <a:t>Un constat : la période COVID a ralenti les dynamiques collectives… </a:t>
            </a:r>
            <a:endParaRPr lang="fr-FR" sz="1600" dirty="0"/>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20</a:t>
            </a:fld>
            <a:endParaRPr lang="fr-FR" dirty="0"/>
          </a:p>
        </p:txBody>
      </p:sp>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000" y="0"/>
            <a:ext cx="1023258" cy="102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a:xfrm>
            <a:off x="1146266" y="480184"/>
            <a:ext cx="10453552" cy="771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E4F6B"/>
                </a:solidFill>
                <a:latin typeface="+mj-lt"/>
                <a:ea typeface="+mj-ea"/>
                <a:cs typeface="+mj-cs"/>
              </a:defRPr>
            </a:lvl1pPr>
          </a:lstStyle>
          <a:p>
            <a:r>
              <a:rPr lang="fr-FR" sz="2200" dirty="0" smtClean="0"/>
              <a:t/>
            </a:r>
            <a:br>
              <a:rPr lang="fr-FR" sz="2200" dirty="0" smtClean="0"/>
            </a:br>
            <a:r>
              <a:rPr lang="fr-FR" sz="2300" dirty="0" smtClean="0">
                <a:solidFill>
                  <a:srgbClr val="00AAE7"/>
                </a:solidFill>
                <a:latin typeface="+mn-lt"/>
              </a:rPr>
              <a:t>THÉMATIQUE 1  </a:t>
            </a:r>
            <a:r>
              <a:rPr lang="fr-FR" sz="2300" dirty="0" smtClean="0">
                <a:solidFill>
                  <a:schemeClr val="accent5">
                    <a:lumMod val="75000"/>
                  </a:schemeClr>
                </a:solidFill>
                <a:latin typeface="+mn-lt"/>
              </a:rPr>
              <a:t/>
            </a:r>
            <a:br>
              <a:rPr lang="fr-FR" sz="2300" dirty="0" smtClean="0">
                <a:solidFill>
                  <a:schemeClr val="accent5">
                    <a:lumMod val="75000"/>
                  </a:schemeClr>
                </a:solidFill>
                <a:latin typeface="+mn-lt"/>
              </a:rPr>
            </a:br>
            <a:r>
              <a:rPr lang="fr-FR" sz="2300" dirty="0" smtClean="0">
                <a:solidFill>
                  <a:schemeClr val="accent5">
                    <a:lumMod val="75000"/>
                  </a:schemeClr>
                </a:solidFill>
                <a:latin typeface="+mn-lt"/>
              </a:rPr>
              <a:t>FACILITER LA COOPÉRATION ENTRE PARTENAIRES AU BÉNÉFICE DES ENFANTS </a:t>
            </a:r>
            <a:br>
              <a:rPr lang="fr-FR" sz="2300" dirty="0" smtClean="0">
                <a:solidFill>
                  <a:schemeClr val="accent5">
                    <a:lumMod val="75000"/>
                  </a:schemeClr>
                </a:solidFill>
                <a:latin typeface="+mn-lt"/>
              </a:rPr>
            </a:br>
            <a:r>
              <a:rPr lang="fr-FR" sz="2300" dirty="0" smtClean="0">
                <a:solidFill>
                  <a:schemeClr val="accent5">
                    <a:lumMod val="75000"/>
                  </a:schemeClr>
                </a:solidFill>
                <a:latin typeface="+mn-lt"/>
              </a:rPr>
              <a:t>ET LEURS FAMILLES</a:t>
            </a:r>
            <a:r>
              <a:rPr lang="fr-FR" sz="2200" dirty="0" smtClean="0"/>
              <a:t/>
            </a:r>
            <a:br>
              <a:rPr lang="fr-FR" sz="2200" dirty="0" smtClean="0"/>
            </a:br>
            <a:endParaRPr lang="fr-FR" sz="2200" dirty="0"/>
          </a:p>
        </p:txBody>
      </p:sp>
    </p:spTree>
    <p:extLst>
      <p:ext uri="{BB962C8B-B14F-4D97-AF65-F5344CB8AC3E}">
        <p14:creationId xmlns:p14="http://schemas.microsoft.com/office/powerpoint/2010/main" val="1560246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9268" y="502886"/>
            <a:ext cx="11502936" cy="778082"/>
          </a:xfrm>
        </p:spPr>
        <p:txBody>
          <a:bodyPr>
            <a:noAutofit/>
          </a:bodyPr>
          <a:lstStyle/>
          <a:p>
            <a:r>
              <a:rPr lang="fr-FR" sz="2300" dirty="0" smtClean="0">
                <a:solidFill>
                  <a:srgbClr val="00AAE7"/>
                </a:solidFill>
                <a:latin typeface="+mn-lt"/>
              </a:rPr>
              <a:t>THÉMATIQUE 2 </a:t>
            </a:r>
            <a:r>
              <a:rPr lang="fr-FR" sz="2300" dirty="0">
                <a:latin typeface="+mn-lt"/>
              </a:rPr>
              <a:t/>
            </a:r>
            <a:br>
              <a:rPr lang="fr-FR" sz="2300" dirty="0">
                <a:latin typeface="+mn-lt"/>
              </a:rPr>
            </a:br>
            <a:r>
              <a:rPr lang="fr-FR" sz="2300" dirty="0">
                <a:latin typeface="+mn-lt"/>
              </a:rPr>
              <a:t>GARANTIR LA PLACE DES </a:t>
            </a:r>
            <a:r>
              <a:rPr lang="fr-FR" sz="2300" dirty="0" smtClean="0">
                <a:latin typeface="+mn-lt"/>
              </a:rPr>
              <a:t>PUBLICS AU </a:t>
            </a:r>
            <a:r>
              <a:rPr lang="fr-FR" sz="2300" dirty="0">
                <a:latin typeface="+mn-lt"/>
              </a:rPr>
              <a:t>SEIN DE LA POLITIQUE ENFANCE </a:t>
            </a:r>
            <a:r>
              <a:rPr lang="fr-FR" sz="2300" dirty="0" smtClean="0">
                <a:latin typeface="+mn-lt"/>
              </a:rPr>
              <a:t/>
            </a:r>
            <a:br>
              <a:rPr lang="fr-FR" sz="2300" dirty="0" smtClean="0">
                <a:latin typeface="+mn-lt"/>
              </a:rPr>
            </a:br>
            <a:r>
              <a:rPr lang="fr-FR" sz="2300" dirty="0" smtClean="0">
                <a:latin typeface="+mn-lt"/>
              </a:rPr>
              <a:t>DEPARTEMENTALE</a:t>
            </a:r>
            <a:endParaRPr lang="fr-FR" sz="2300" dirty="0">
              <a:latin typeface="+mn-lt"/>
            </a:endParaRPr>
          </a:p>
        </p:txBody>
      </p:sp>
      <p:sp>
        <p:nvSpPr>
          <p:cNvPr id="3" name="Espace réservé du contenu 2"/>
          <p:cNvSpPr>
            <a:spLocks noGrp="1"/>
          </p:cNvSpPr>
          <p:nvPr>
            <p:ph idx="1"/>
          </p:nvPr>
        </p:nvSpPr>
        <p:spPr>
          <a:xfrm>
            <a:off x="1279268" y="1919051"/>
            <a:ext cx="9901350" cy="6461763"/>
          </a:xfrm>
        </p:spPr>
        <p:txBody>
          <a:bodyPr>
            <a:normAutofit/>
          </a:bodyPr>
          <a:lstStyle/>
          <a:p>
            <a:pPr marL="0" indent="0">
              <a:lnSpc>
                <a:spcPct val="110000"/>
              </a:lnSpc>
              <a:buNone/>
            </a:pPr>
            <a:r>
              <a:rPr lang="fr-FR" sz="1800" b="1" dirty="0" smtClean="0">
                <a:solidFill>
                  <a:srgbClr val="3AAADC"/>
                </a:solidFill>
              </a:rPr>
              <a:t>Fiche </a:t>
            </a:r>
            <a:r>
              <a:rPr lang="fr-FR" sz="1800" b="1" dirty="0">
                <a:solidFill>
                  <a:srgbClr val="3AAADC"/>
                </a:solidFill>
              </a:rPr>
              <a:t>action 3 </a:t>
            </a:r>
            <a:r>
              <a:rPr lang="fr-FR" sz="1800" b="1" dirty="0" smtClean="0">
                <a:solidFill>
                  <a:srgbClr val="3AAADC"/>
                </a:solidFill>
              </a:rPr>
              <a:t>| </a:t>
            </a:r>
            <a:r>
              <a:rPr lang="fr-FR" sz="1800" b="1" dirty="0" smtClean="0">
                <a:solidFill>
                  <a:schemeClr val="accent5">
                    <a:lumMod val="75000"/>
                  </a:schemeClr>
                </a:solidFill>
              </a:rPr>
              <a:t>Des </a:t>
            </a:r>
            <a:r>
              <a:rPr lang="fr-FR" sz="1800" b="1" dirty="0">
                <a:solidFill>
                  <a:schemeClr val="accent5">
                    <a:lumMod val="75000"/>
                  </a:schemeClr>
                </a:solidFill>
              </a:rPr>
              <a:t>parents accompagnés, partenaires et contributeurs à la politique </a:t>
            </a:r>
            <a:r>
              <a:rPr lang="fr-FR" sz="1800" b="1" dirty="0" smtClean="0">
                <a:solidFill>
                  <a:schemeClr val="accent5">
                    <a:lumMod val="75000"/>
                  </a:schemeClr>
                </a:solidFill>
              </a:rPr>
              <a:t>enfance</a:t>
            </a:r>
          </a:p>
          <a:p>
            <a:pPr marL="0" indent="0">
              <a:lnSpc>
                <a:spcPct val="110000"/>
              </a:lnSpc>
              <a:buNone/>
            </a:pPr>
            <a:r>
              <a:rPr lang="fr-FR" sz="1800" b="1" dirty="0" smtClean="0">
                <a:solidFill>
                  <a:srgbClr val="3AAADC"/>
                </a:solidFill>
              </a:rPr>
              <a:t>Ce </a:t>
            </a:r>
            <a:r>
              <a:rPr lang="fr-FR" sz="1800" b="1" dirty="0">
                <a:solidFill>
                  <a:srgbClr val="3AAADC"/>
                </a:solidFill>
              </a:rPr>
              <a:t>qui s’est passé en 2023 ? </a:t>
            </a:r>
            <a:endParaRPr lang="fr-FR" sz="1800" b="1" dirty="0" smtClean="0">
              <a:solidFill>
                <a:srgbClr val="3AAADC"/>
              </a:solidFill>
            </a:endParaRPr>
          </a:p>
          <a:p>
            <a:pPr>
              <a:lnSpc>
                <a:spcPct val="100000"/>
              </a:lnSpc>
              <a:spcBef>
                <a:spcPts val="0"/>
              </a:spcBef>
            </a:pPr>
            <a:r>
              <a:rPr lang="fr-FR" sz="1600" dirty="0" smtClean="0"/>
              <a:t>Une équipe projet avec de l’ouverture : association de l’accompagnement à domicile, l’université, MRIE, </a:t>
            </a:r>
            <a:br>
              <a:rPr lang="fr-FR" sz="1600" dirty="0" smtClean="0"/>
            </a:br>
            <a:r>
              <a:rPr lang="fr-FR" sz="1600" dirty="0" smtClean="0"/>
              <a:t>ATD Quart Monde, associations protection de l’enfance, Département. </a:t>
            </a:r>
          </a:p>
          <a:p>
            <a:pPr>
              <a:lnSpc>
                <a:spcPct val="100000"/>
              </a:lnSpc>
              <a:spcBef>
                <a:spcPts val="0"/>
              </a:spcBef>
            </a:pPr>
            <a:endParaRPr lang="fr-FR" sz="1600" dirty="0" smtClean="0"/>
          </a:p>
          <a:p>
            <a:pPr algn="just">
              <a:lnSpc>
                <a:spcPct val="100000"/>
              </a:lnSpc>
              <a:spcBef>
                <a:spcPts val="0"/>
              </a:spcBef>
            </a:pPr>
            <a:r>
              <a:rPr lang="fr-FR" sz="1600" dirty="0" smtClean="0"/>
              <a:t>Projet avec la MRIE et ATD Quart Monde d’un processus de </a:t>
            </a:r>
            <a:r>
              <a:rPr lang="fr-FR" sz="1600" dirty="0" err="1"/>
              <a:t>F</a:t>
            </a:r>
            <a:r>
              <a:rPr lang="fr-FR" sz="1600" dirty="0" err="1" smtClean="0"/>
              <a:t>orm’actions</a:t>
            </a:r>
            <a:r>
              <a:rPr lang="fr-FR" sz="1600" dirty="0" smtClean="0"/>
              <a:t> pour construire et déployer un plan d’actions entre parents d’enfants accompagnés et les professionnels afin de mieux s’ajuster dans le travail éducatif à mener ensemble auprès des enfants. Mieux se comprendre pour mieux se rencontrer. </a:t>
            </a:r>
          </a:p>
          <a:p>
            <a:pPr algn="just">
              <a:lnSpc>
                <a:spcPct val="100000"/>
              </a:lnSpc>
              <a:spcBef>
                <a:spcPts val="0"/>
              </a:spcBef>
            </a:pPr>
            <a:endParaRPr lang="fr-FR" sz="1600" dirty="0" smtClean="0"/>
          </a:p>
          <a:p>
            <a:pPr algn="just">
              <a:lnSpc>
                <a:spcPct val="100000"/>
              </a:lnSpc>
              <a:spcBef>
                <a:spcPts val="0"/>
              </a:spcBef>
            </a:pPr>
            <a:r>
              <a:rPr lang="fr-FR" sz="1600" dirty="0" smtClean="0"/>
              <a:t>Ce projet sera proposé aux professionnels et parents volontaires à l’automne 2024. </a:t>
            </a:r>
          </a:p>
          <a:p>
            <a:pPr algn="just">
              <a:lnSpc>
                <a:spcPct val="100000"/>
              </a:lnSpc>
              <a:spcBef>
                <a:spcPts val="0"/>
              </a:spcBef>
            </a:pPr>
            <a:endParaRPr lang="fr-FR" sz="1600" dirty="0" smtClean="0"/>
          </a:p>
          <a:p>
            <a:pPr algn="just">
              <a:lnSpc>
                <a:spcPct val="100000"/>
              </a:lnSpc>
              <a:spcBef>
                <a:spcPts val="0"/>
              </a:spcBef>
            </a:pPr>
            <a:r>
              <a:rPr lang="fr-FR" sz="1600" dirty="0" smtClean="0"/>
              <a:t>Perspective qui vient soutenir le développement des nouvelles pratiques autour du PPE. </a:t>
            </a:r>
          </a:p>
          <a:p>
            <a:pPr algn="just">
              <a:lnSpc>
                <a:spcPct val="110000"/>
              </a:lnSpc>
            </a:pPr>
            <a:endParaRPr lang="fr-FR" sz="7200" dirty="0"/>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21</a:t>
            </a:fld>
            <a:endParaRPr lang="fr-FR" dirty="0"/>
          </a:p>
        </p:txBody>
      </p:sp>
      <p:pic>
        <p:nvPicPr>
          <p:cNvPr id="7"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8968" y="0"/>
            <a:ext cx="1013032" cy="101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489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79268" y="1677029"/>
            <a:ext cx="10301932" cy="5731195"/>
          </a:xfrm>
        </p:spPr>
        <p:txBody>
          <a:bodyPr>
            <a:normAutofit/>
          </a:bodyPr>
          <a:lstStyle/>
          <a:p>
            <a:pPr marL="0" indent="0">
              <a:lnSpc>
                <a:spcPct val="110000"/>
              </a:lnSpc>
              <a:buNone/>
            </a:pPr>
            <a:r>
              <a:rPr lang="fr-FR" sz="1800" b="1" dirty="0" smtClean="0">
                <a:solidFill>
                  <a:srgbClr val="3AAADC"/>
                </a:solidFill>
              </a:rPr>
              <a:t>Fiche </a:t>
            </a:r>
            <a:r>
              <a:rPr lang="fr-FR" sz="1800" b="1" dirty="0">
                <a:solidFill>
                  <a:srgbClr val="3AAADC"/>
                </a:solidFill>
              </a:rPr>
              <a:t>action </a:t>
            </a:r>
            <a:r>
              <a:rPr lang="fr-FR" sz="1800" b="1" dirty="0" smtClean="0">
                <a:solidFill>
                  <a:srgbClr val="3AAADC"/>
                </a:solidFill>
              </a:rPr>
              <a:t>4 | </a:t>
            </a:r>
            <a:r>
              <a:rPr lang="fr-FR" sz="1800" b="1" dirty="0" smtClean="0">
                <a:solidFill>
                  <a:schemeClr val="accent5">
                    <a:lumMod val="75000"/>
                  </a:schemeClr>
                </a:solidFill>
              </a:rPr>
              <a:t>Le </a:t>
            </a:r>
            <a:r>
              <a:rPr lang="fr-FR" sz="1800" b="1" dirty="0">
                <a:solidFill>
                  <a:schemeClr val="accent5">
                    <a:lumMod val="75000"/>
                  </a:schemeClr>
                </a:solidFill>
              </a:rPr>
              <a:t>pouvoir d’agir des jeunes : engager une représentation collective des jeunes au sein </a:t>
            </a:r>
            <a:r>
              <a:rPr lang="fr-FR" sz="1800" b="1" dirty="0" smtClean="0">
                <a:solidFill>
                  <a:schemeClr val="accent5">
                    <a:lumMod val="75000"/>
                  </a:schemeClr>
                </a:solidFill>
              </a:rPr>
              <a:t/>
            </a:r>
            <a:br>
              <a:rPr lang="fr-FR" sz="1800" b="1" dirty="0" smtClean="0">
                <a:solidFill>
                  <a:schemeClr val="accent5">
                    <a:lumMod val="75000"/>
                  </a:schemeClr>
                </a:solidFill>
              </a:rPr>
            </a:br>
            <a:r>
              <a:rPr lang="fr-FR" sz="1800" b="1" dirty="0" smtClean="0">
                <a:solidFill>
                  <a:schemeClr val="accent5">
                    <a:lumMod val="75000"/>
                  </a:schemeClr>
                </a:solidFill>
              </a:rPr>
              <a:t>des </a:t>
            </a:r>
            <a:r>
              <a:rPr lang="fr-FR" sz="1800" b="1" dirty="0">
                <a:solidFill>
                  <a:schemeClr val="accent5">
                    <a:lumMod val="75000"/>
                  </a:schemeClr>
                </a:solidFill>
              </a:rPr>
              <a:t>instances de l’ODPE, </a:t>
            </a:r>
            <a:r>
              <a:rPr lang="fr-FR" sz="1800" b="1" dirty="0" smtClean="0">
                <a:solidFill>
                  <a:schemeClr val="accent5">
                    <a:lumMod val="75000"/>
                  </a:schemeClr>
                </a:solidFill>
              </a:rPr>
              <a:t>agir </a:t>
            </a:r>
            <a:r>
              <a:rPr lang="fr-FR" sz="1800" b="1" dirty="0">
                <a:solidFill>
                  <a:schemeClr val="accent5">
                    <a:lumMod val="75000"/>
                  </a:schemeClr>
                </a:solidFill>
              </a:rPr>
              <a:t>pour une renaissance de l’ADEPAPE </a:t>
            </a:r>
            <a:r>
              <a:rPr lang="fr-FR" sz="1800" b="1" dirty="0" smtClean="0">
                <a:solidFill>
                  <a:schemeClr val="accent5">
                    <a:lumMod val="75000"/>
                  </a:schemeClr>
                </a:solidFill>
              </a:rPr>
              <a:t>42</a:t>
            </a:r>
          </a:p>
          <a:p>
            <a:pPr marL="0" indent="0">
              <a:lnSpc>
                <a:spcPct val="120000"/>
              </a:lnSpc>
              <a:buNone/>
            </a:pPr>
            <a:r>
              <a:rPr lang="fr-FR" sz="1600" dirty="0" smtClean="0"/>
              <a:t> Une année 2023 riche pour l’</a:t>
            </a:r>
            <a:r>
              <a:rPr lang="fr-FR" sz="1600" dirty="0" err="1" smtClean="0"/>
              <a:t>Adepape</a:t>
            </a:r>
            <a:r>
              <a:rPr lang="fr-FR" sz="1600" dirty="0" smtClean="0"/>
              <a:t> </a:t>
            </a:r>
          </a:p>
          <a:p>
            <a:pPr>
              <a:lnSpc>
                <a:spcPct val="120000"/>
              </a:lnSpc>
            </a:pPr>
            <a:r>
              <a:rPr lang="fr-FR" sz="1600" dirty="0" smtClean="0"/>
              <a:t>Un travail étroit entre l’ODPE et l’</a:t>
            </a:r>
            <a:r>
              <a:rPr lang="fr-FR" sz="1600" dirty="0" err="1" smtClean="0"/>
              <a:t>Adepape</a:t>
            </a:r>
            <a:r>
              <a:rPr lang="fr-FR" sz="1600" dirty="0" smtClean="0"/>
              <a:t> – Fin de la mission de l’ANSA auprès de l’</a:t>
            </a:r>
            <a:r>
              <a:rPr lang="fr-FR" sz="1600" dirty="0" err="1" smtClean="0"/>
              <a:t>Adepape</a:t>
            </a:r>
            <a:endParaRPr lang="fr-FR" sz="1600" dirty="0" smtClean="0"/>
          </a:p>
          <a:p>
            <a:pPr>
              <a:lnSpc>
                <a:spcPct val="120000"/>
              </a:lnSpc>
            </a:pPr>
            <a:r>
              <a:rPr lang="fr-FR" sz="1600" dirty="0" smtClean="0"/>
              <a:t>Rencontre avec la Fédération Nationale, lien avec les établissements dans la Loire, du soutien apporté à des jeunes en demande, un nouveau bureau, des nouveaux adhérents, des problématiques administratives et financières liées à la reconstruction de l’association, une campagne de communication, une nouvelle organisation de travail autour du collectif de l’association, une soirée en février 2024 au Remues Méninges, une soirée festive à l’automne pour faire connaître l’</a:t>
            </a:r>
            <a:r>
              <a:rPr lang="fr-FR" sz="1600" dirty="0" err="1" smtClean="0"/>
              <a:t>Adepape</a:t>
            </a:r>
            <a:r>
              <a:rPr lang="fr-FR" sz="1600" dirty="0" smtClean="0"/>
              <a:t> 42 auprès des jeunes et des professionnels…  </a:t>
            </a:r>
          </a:p>
          <a:p>
            <a:pPr>
              <a:lnSpc>
                <a:spcPct val="120000"/>
              </a:lnSpc>
            </a:pPr>
            <a:endParaRPr lang="fr-FR" sz="1600" dirty="0" smtClean="0"/>
          </a:p>
          <a:p>
            <a:pPr marL="0" indent="0">
              <a:lnSpc>
                <a:spcPct val="120000"/>
              </a:lnSpc>
              <a:buNone/>
            </a:pPr>
            <a:r>
              <a:rPr lang="fr-FR" sz="1600" dirty="0" smtClean="0"/>
              <a:t>UNE ASSOCIATION QUI RENAIT !  </a:t>
            </a:r>
            <a:r>
              <a:rPr lang="fr-FR" sz="1600" dirty="0" smtClean="0">
                <a:hlinkClick r:id="rId2"/>
              </a:rPr>
              <a:t>https</a:t>
            </a:r>
            <a:r>
              <a:rPr lang="fr-FR" sz="1600" dirty="0">
                <a:hlinkClick r:id="rId2"/>
              </a:rPr>
              <a:t>://www.instagram.com/adepape.42/?</a:t>
            </a:r>
            <a:r>
              <a:rPr lang="fr-FR" sz="1600" dirty="0" smtClean="0">
                <a:hlinkClick r:id="rId2"/>
              </a:rPr>
              <a:t>igshid=YmMyMTA2M2Y</a:t>
            </a:r>
            <a:endParaRPr lang="fr-FR" sz="1600" dirty="0" smtClean="0"/>
          </a:p>
          <a:p>
            <a:pPr marL="0" indent="0" algn="ctr">
              <a:lnSpc>
                <a:spcPct val="120000"/>
              </a:lnSpc>
              <a:buNone/>
            </a:pPr>
            <a:endParaRPr lang="fr-FR" sz="1600" dirty="0"/>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22</a:t>
            </a:fld>
            <a:endParaRPr lang="fr-FR" dirty="0"/>
          </a:p>
        </p:txBody>
      </p:sp>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1849" y="35790"/>
            <a:ext cx="851529" cy="85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re 1"/>
          <p:cNvSpPr>
            <a:spLocks noGrp="1"/>
          </p:cNvSpPr>
          <p:nvPr>
            <p:ph type="title"/>
          </p:nvPr>
        </p:nvSpPr>
        <p:spPr>
          <a:xfrm>
            <a:off x="1279268" y="502886"/>
            <a:ext cx="11502936" cy="778082"/>
          </a:xfrm>
        </p:spPr>
        <p:txBody>
          <a:bodyPr>
            <a:noAutofit/>
          </a:bodyPr>
          <a:lstStyle/>
          <a:p>
            <a:r>
              <a:rPr lang="fr-FR" sz="2300" dirty="0" smtClean="0">
                <a:solidFill>
                  <a:srgbClr val="00AAE7"/>
                </a:solidFill>
                <a:latin typeface="+mn-lt"/>
              </a:rPr>
              <a:t>THÉMATIQUE 2 </a:t>
            </a:r>
            <a:r>
              <a:rPr lang="fr-FR" sz="2300" dirty="0">
                <a:latin typeface="+mn-lt"/>
              </a:rPr>
              <a:t/>
            </a:r>
            <a:br>
              <a:rPr lang="fr-FR" sz="2300" dirty="0">
                <a:latin typeface="+mn-lt"/>
              </a:rPr>
            </a:br>
            <a:r>
              <a:rPr lang="fr-FR" sz="2300" dirty="0">
                <a:latin typeface="+mn-lt"/>
              </a:rPr>
              <a:t>GARANTIR LA PLACE DES </a:t>
            </a:r>
            <a:r>
              <a:rPr lang="fr-FR" sz="2300" dirty="0" smtClean="0">
                <a:latin typeface="+mn-lt"/>
              </a:rPr>
              <a:t>PUBLICS AU </a:t>
            </a:r>
            <a:r>
              <a:rPr lang="fr-FR" sz="2300" dirty="0">
                <a:latin typeface="+mn-lt"/>
              </a:rPr>
              <a:t>SEIN DE LA POLITIQUE ENFANCE </a:t>
            </a:r>
            <a:r>
              <a:rPr lang="fr-FR" sz="2300" dirty="0" smtClean="0">
                <a:latin typeface="+mn-lt"/>
              </a:rPr>
              <a:t/>
            </a:r>
            <a:br>
              <a:rPr lang="fr-FR" sz="2300" dirty="0" smtClean="0">
                <a:latin typeface="+mn-lt"/>
              </a:rPr>
            </a:br>
            <a:r>
              <a:rPr lang="fr-FR" sz="2300" dirty="0" smtClean="0">
                <a:latin typeface="+mn-lt"/>
              </a:rPr>
              <a:t>DEPARTEMENTALE</a:t>
            </a:r>
            <a:endParaRPr lang="fr-FR" sz="2300" dirty="0">
              <a:latin typeface="+mn-lt"/>
            </a:endParaRPr>
          </a:p>
        </p:txBody>
      </p:sp>
    </p:spTree>
    <p:extLst>
      <p:ext uri="{BB962C8B-B14F-4D97-AF65-F5344CB8AC3E}">
        <p14:creationId xmlns:p14="http://schemas.microsoft.com/office/powerpoint/2010/main" val="2747007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23</a:t>
            </a:fld>
            <a:endParaRPr lang="fr-FR" dirty="0"/>
          </a:p>
        </p:txBody>
      </p:sp>
      <p:graphicFrame>
        <p:nvGraphicFramePr>
          <p:cNvPr id="7" name="Espace réservé du contenu 6"/>
          <p:cNvGraphicFramePr>
            <a:graphicFrameLocks noGrp="1" noChangeAspect="1"/>
          </p:cNvGraphicFramePr>
          <p:nvPr>
            <p:ph idx="1"/>
            <p:extLst>
              <p:ext uri="{D42A27DB-BD31-4B8C-83A1-F6EECF244321}">
                <p14:modId xmlns:p14="http://schemas.microsoft.com/office/powerpoint/2010/main" val="1812883620"/>
              </p:ext>
            </p:extLst>
          </p:nvPr>
        </p:nvGraphicFramePr>
        <p:xfrm>
          <a:off x="7710074" y="1770929"/>
          <a:ext cx="3146347" cy="4585421"/>
        </p:xfrm>
        <a:graphic>
          <a:graphicData uri="http://schemas.openxmlformats.org/presentationml/2006/ole">
            <mc:AlternateContent xmlns:mc="http://schemas.openxmlformats.org/markup-compatibility/2006">
              <mc:Choice xmlns:v="urn:schemas-microsoft-com:vml" Requires="v">
                <p:oleObj spid="_x0000_s2123" name="Acrobat Document" r:id="rId3" imgW="4541378" imgH="6415694" progId="AcroExch.Document.DC">
                  <p:embed/>
                </p:oleObj>
              </mc:Choice>
              <mc:Fallback>
                <p:oleObj name="Acrobat Document" r:id="rId3" imgW="4541378" imgH="6415694" progId="AcroExch.Document.DC">
                  <p:embed/>
                  <p:pic>
                    <p:nvPicPr>
                      <p:cNvPr id="0" name=""/>
                      <p:cNvPicPr/>
                      <p:nvPr/>
                    </p:nvPicPr>
                    <p:blipFill>
                      <a:blip r:embed="rId4"/>
                      <a:stretch>
                        <a:fillRect/>
                      </a:stretch>
                    </p:blipFill>
                    <p:spPr>
                      <a:xfrm>
                        <a:off x="7710074" y="1770929"/>
                        <a:ext cx="3146347" cy="4585421"/>
                      </a:xfrm>
                      <a:prstGeom prst="rect">
                        <a:avLst/>
                      </a:prstGeom>
                    </p:spPr>
                  </p:pic>
                </p:oleObj>
              </mc:Fallback>
            </mc:AlternateContent>
          </a:graphicData>
        </a:graphic>
      </p:graphicFrame>
      <p:pic>
        <p:nvPicPr>
          <p:cNvPr id="8" name="Image 7"/>
          <p:cNvPicPr>
            <a:picLocks noChangeAspect="1"/>
          </p:cNvPicPr>
          <p:nvPr/>
        </p:nvPicPr>
        <p:blipFill>
          <a:blip r:embed="rId5"/>
          <a:stretch>
            <a:fillRect/>
          </a:stretch>
        </p:blipFill>
        <p:spPr>
          <a:xfrm>
            <a:off x="1352265" y="3090353"/>
            <a:ext cx="2970353" cy="2059129"/>
          </a:xfrm>
          <a:prstGeom prst="rect">
            <a:avLst/>
          </a:prstGeom>
        </p:spPr>
      </p:pic>
      <p:pic>
        <p:nvPicPr>
          <p:cNvPr id="9" name="Image 3"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6531" y="-1"/>
            <a:ext cx="1155469" cy="11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279268" y="1553276"/>
            <a:ext cx="6335481" cy="1006429"/>
          </a:xfrm>
          <a:prstGeom prst="rect">
            <a:avLst/>
          </a:prstGeom>
        </p:spPr>
        <p:txBody>
          <a:bodyPr wrap="square">
            <a:spAutoFit/>
          </a:bodyPr>
          <a:lstStyle/>
          <a:p>
            <a:pPr>
              <a:lnSpc>
                <a:spcPct val="110000"/>
              </a:lnSpc>
            </a:pPr>
            <a:r>
              <a:rPr lang="fr-FR" b="1" dirty="0">
                <a:solidFill>
                  <a:srgbClr val="3AAADC"/>
                </a:solidFill>
              </a:rPr>
              <a:t>Fiche action </a:t>
            </a:r>
            <a:r>
              <a:rPr lang="fr-FR" b="1" dirty="0" smtClean="0">
                <a:solidFill>
                  <a:srgbClr val="3AAADC"/>
                </a:solidFill>
              </a:rPr>
              <a:t>4 | </a:t>
            </a:r>
            <a:r>
              <a:rPr lang="fr-FR" b="1" dirty="0" smtClean="0">
                <a:solidFill>
                  <a:schemeClr val="accent5">
                    <a:lumMod val="75000"/>
                  </a:schemeClr>
                </a:solidFill>
              </a:rPr>
              <a:t>Le </a:t>
            </a:r>
            <a:r>
              <a:rPr lang="fr-FR" b="1" dirty="0">
                <a:solidFill>
                  <a:schemeClr val="accent5">
                    <a:lumMod val="75000"/>
                  </a:schemeClr>
                </a:solidFill>
              </a:rPr>
              <a:t>pouvoir d’agir des jeunes : </a:t>
            </a:r>
            <a:endParaRPr lang="fr-FR" b="1" dirty="0" smtClean="0">
              <a:solidFill>
                <a:schemeClr val="accent5">
                  <a:lumMod val="75000"/>
                </a:schemeClr>
              </a:solidFill>
            </a:endParaRPr>
          </a:p>
          <a:p>
            <a:pPr>
              <a:lnSpc>
                <a:spcPct val="110000"/>
              </a:lnSpc>
            </a:pPr>
            <a:r>
              <a:rPr lang="fr-FR" b="1" dirty="0" smtClean="0">
                <a:solidFill>
                  <a:schemeClr val="accent5">
                    <a:lumMod val="75000"/>
                  </a:schemeClr>
                </a:solidFill>
              </a:rPr>
              <a:t>engager </a:t>
            </a:r>
            <a:r>
              <a:rPr lang="fr-FR" b="1" dirty="0">
                <a:solidFill>
                  <a:schemeClr val="accent5">
                    <a:lumMod val="75000"/>
                  </a:schemeClr>
                </a:solidFill>
              </a:rPr>
              <a:t>une représentation collective des jeunes au sein des instances de l’ODPE, agir pour une renaissance de l’ADEPAPE 42</a:t>
            </a:r>
          </a:p>
        </p:txBody>
      </p:sp>
      <p:sp>
        <p:nvSpPr>
          <p:cNvPr id="11" name="Titre 1"/>
          <p:cNvSpPr>
            <a:spLocks noGrp="1"/>
          </p:cNvSpPr>
          <p:nvPr>
            <p:ph type="title"/>
          </p:nvPr>
        </p:nvSpPr>
        <p:spPr>
          <a:xfrm>
            <a:off x="1279268" y="502886"/>
            <a:ext cx="11502936" cy="778082"/>
          </a:xfrm>
        </p:spPr>
        <p:txBody>
          <a:bodyPr>
            <a:noAutofit/>
          </a:bodyPr>
          <a:lstStyle/>
          <a:p>
            <a:r>
              <a:rPr lang="fr-FR" sz="2300" dirty="0" smtClean="0">
                <a:solidFill>
                  <a:srgbClr val="00AAE7"/>
                </a:solidFill>
                <a:latin typeface="+mn-lt"/>
              </a:rPr>
              <a:t>THÉMATIQUE 2 </a:t>
            </a:r>
            <a:r>
              <a:rPr lang="fr-FR" sz="2300" dirty="0">
                <a:latin typeface="+mn-lt"/>
              </a:rPr>
              <a:t/>
            </a:r>
            <a:br>
              <a:rPr lang="fr-FR" sz="2300" dirty="0">
                <a:latin typeface="+mn-lt"/>
              </a:rPr>
            </a:br>
            <a:r>
              <a:rPr lang="fr-FR" sz="2300" dirty="0">
                <a:latin typeface="+mn-lt"/>
              </a:rPr>
              <a:t>GARANTIR LA PLACE DES </a:t>
            </a:r>
            <a:r>
              <a:rPr lang="fr-FR" sz="2300" dirty="0" smtClean="0">
                <a:latin typeface="+mn-lt"/>
              </a:rPr>
              <a:t>PUBLICS AU </a:t>
            </a:r>
            <a:r>
              <a:rPr lang="fr-FR" sz="2300" dirty="0">
                <a:latin typeface="+mn-lt"/>
              </a:rPr>
              <a:t>SEIN DE LA POLITIQUE ENFANCE </a:t>
            </a:r>
            <a:r>
              <a:rPr lang="fr-FR" sz="2300" dirty="0" smtClean="0">
                <a:latin typeface="+mn-lt"/>
              </a:rPr>
              <a:t/>
            </a:r>
            <a:br>
              <a:rPr lang="fr-FR" sz="2300" dirty="0" smtClean="0">
                <a:latin typeface="+mn-lt"/>
              </a:rPr>
            </a:br>
            <a:r>
              <a:rPr lang="fr-FR" sz="2300" dirty="0" smtClean="0">
                <a:latin typeface="+mn-lt"/>
              </a:rPr>
              <a:t>DEPARTEMENTALE</a:t>
            </a:r>
            <a:endParaRPr lang="fr-FR" sz="2300" dirty="0">
              <a:latin typeface="+mn-lt"/>
            </a:endParaRPr>
          </a:p>
        </p:txBody>
      </p:sp>
    </p:spTree>
    <p:extLst>
      <p:ext uri="{BB962C8B-B14F-4D97-AF65-F5344CB8AC3E}">
        <p14:creationId xmlns:p14="http://schemas.microsoft.com/office/powerpoint/2010/main" val="2545137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8418" y="319976"/>
            <a:ext cx="10515600" cy="730250"/>
          </a:xfrm>
        </p:spPr>
        <p:txBody>
          <a:bodyPr>
            <a:normAutofit fontScale="90000"/>
          </a:bodyPr>
          <a:lstStyle/>
          <a:p>
            <a:r>
              <a:rPr lang="fr-FR" dirty="0" smtClean="0"/>
              <a:t/>
            </a:r>
            <a:br>
              <a:rPr lang="fr-FR" dirty="0" smtClean="0"/>
            </a:br>
            <a:r>
              <a:rPr lang="fr-FR" sz="2600" dirty="0" smtClean="0">
                <a:solidFill>
                  <a:srgbClr val="00AAE7"/>
                </a:solidFill>
                <a:latin typeface="+mn-lt"/>
              </a:rPr>
              <a:t>THÉMATIQUE 3 </a:t>
            </a:r>
            <a:r>
              <a:rPr lang="fr-FR" sz="2600" dirty="0">
                <a:latin typeface="+mn-lt"/>
              </a:rPr>
              <a:t/>
            </a:r>
            <a:br>
              <a:rPr lang="fr-FR" sz="2600" dirty="0">
                <a:latin typeface="+mn-lt"/>
              </a:rPr>
            </a:br>
            <a:r>
              <a:rPr lang="fr-FR" sz="2600" dirty="0" smtClean="0">
                <a:latin typeface="+mn-lt"/>
              </a:rPr>
              <a:t>ASSURER </a:t>
            </a:r>
            <a:r>
              <a:rPr lang="fr-FR" sz="2600" dirty="0">
                <a:latin typeface="+mn-lt"/>
              </a:rPr>
              <a:t>LA </a:t>
            </a:r>
            <a:r>
              <a:rPr lang="fr-FR" sz="2600" dirty="0" smtClean="0">
                <a:latin typeface="+mn-lt"/>
              </a:rPr>
              <a:t>CONTINUITÉ </a:t>
            </a:r>
            <a:r>
              <a:rPr lang="fr-FR" sz="2600" dirty="0">
                <a:latin typeface="+mn-lt"/>
              </a:rPr>
              <a:t>DES PARCOURS </a:t>
            </a:r>
            <a:r>
              <a:rPr lang="fr-FR" sz="2600" dirty="0" smtClean="0">
                <a:latin typeface="+mn-lt"/>
              </a:rPr>
              <a:t>DES </a:t>
            </a:r>
            <a:r>
              <a:rPr lang="fr-FR" sz="2600" dirty="0">
                <a:latin typeface="+mn-lt"/>
              </a:rPr>
              <a:t>ENFANTS </a:t>
            </a:r>
            <a:r>
              <a:rPr lang="fr-FR" sz="2600" dirty="0" smtClean="0">
                <a:latin typeface="+mn-lt"/>
              </a:rPr>
              <a:t>ACCOMPAGNÉS</a:t>
            </a:r>
            <a:r>
              <a:rPr lang="fr-FR" sz="3100" dirty="0"/>
              <a:t/>
            </a:r>
            <a:br>
              <a:rPr lang="fr-FR" sz="3100" dirty="0"/>
            </a:br>
            <a:endParaRPr lang="fr-FR" sz="3100" dirty="0"/>
          </a:p>
        </p:txBody>
      </p:sp>
      <p:sp>
        <p:nvSpPr>
          <p:cNvPr id="3" name="Espace réservé du contenu 2"/>
          <p:cNvSpPr>
            <a:spLocks noGrp="1"/>
          </p:cNvSpPr>
          <p:nvPr>
            <p:ph idx="1"/>
          </p:nvPr>
        </p:nvSpPr>
        <p:spPr>
          <a:xfrm>
            <a:off x="1148418" y="1557561"/>
            <a:ext cx="10148578" cy="5638864"/>
          </a:xfrm>
        </p:spPr>
        <p:txBody>
          <a:bodyPr>
            <a:normAutofit/>
          </a:bodyPr>
          <a:lstStyle/>
          <a:p>
            <a:pPr marL="0" indent="0">
              <a:lnSpc>
                <a:spcPct val="110000"/>
              </a:lnSpc>
              <a:buNone/>
            </a:pPr>
            <a:r>
              <a:rPr lang="fr-FR" sz="1800" b="1" dirty="0">
                <a:solidFill>
                  <a:srgbClr val="3AAADC"/>
                </a:solidFill>
              </a:rPr>
              <a:t>Fiche action </a:t>
            </a:r>
            <a:r>
              <a:rPr lang="fr-FR" sz="1800" b="1" dirty="0" smtClean="0">
                <a:solidFill>
                  <a:srgbClr val="3AAADC"/>
                </a:solidFill>
              </a:rPr>
              <a:t>5 | </a:t>
            </a:r>
            <a:r>
              <a:rPr lang="fr-FR" sz="1800" b="1" dirty="0" smtClean="0">
                <a:solidFill>
                  <a:schemeClr val="accent5">
                    <a:lumMod val="75000"/>
                  </a:schemeClr>
                </a:solidFill>
              </a:rPr>
              <a:t>Mise </a:t>
            </a:r>
            <a:r>
              <a:rPr lang="fr-FR" sz="1800" b="1" dirty="0">
                <a:solidFill>
                  <a:schemeClr val="accent5">
                    <a:lumMod val="75000"/>
                  </a:schemeClr>
                </a:solidFill>
              </a:rPr>
              <a:t>en œuvre de nouvelles modalités d’accompagnement pour consolider </a:t>
            </a:r>
            <a:r>
              <a:rPr lang="fr-FR" sz="1800" b="1" dirty="0" smtClean="0">
                <a:solidFill>
                  <a:schemeClr val="accent5">
                    <a:lumMod val="75000"/>
                  </a:schemeClr>
                </a:solidFill>
              </a:rPr>
              <a:t/>
            </a:r>
            <a:br>
              <a:rPr lang="fr-FR" sz="1800" b="1" dirty="0" smtClean="0">
                <a:solidFill>
                  <a:schemeClr val="accent5">
                    <a:lumMod val="75000"/>
                  </a:schemeClr>
                </a:solidFill>
              </a:rPr>
            </a:br>
            <a:r>
              <a:rPr lang="fr-FR" sz="1800" b="1" dirty="0" smtClean="0">
                <a:solidFill>
                  <a:schemeClr val="accent5">
                    <a:lumMod val="75000"/>
                  </a:schemeClr>
                </a:solidFill>
              </a:rPr>
              <a:t>un </a:t>
            </a:r>
            <a:r>
              <a:rPr lang="fr-FR" sz="1800" b="1" dirty="0">
                <a:solidFill>
                  <a:schemeClr val="accent5">
                    <a:lumMod val="75000"/>
                  </a:schemeClr>
                </a:solidFill>
              </a:rPr>
              <a:t>projet d’avenir pour les jeunes sortant de </a:t>
            </a:r>
            <a:r>
              <a:rPr lang="fr-FR" sz="1800" b="1" dirty="0" smtClean="0">
                <a:solidFill>
                  <a:schemeClr val="accent5">
                    <a:lumMod val="75000"/>
                  </a:schemeClr>
                </a:solidFill>
              </a:rPr>
              <a:t>l’ASE</a:t>
            </a:r>
          </a:p>
          <a:p>
            <a:pPr>
              <a:lnSpc>
                <a:spcPct val="130000"/>
              </a:lnSpc>
            </a:pPr>
            <a:r>
              <a:rPr lang="fr-FR" sz="1600" dirty="0"/>
              <a:t>Un nouveau référentiel voté en 2023 par </a:t>
            </a:r>
            <a:r>
              <a:rPr lang="fr-FR" sz="1600" dirty="0" smtClean="0"/>
              <a:t>l’AD, sa première année de mise en œuvre a été évalué par l’ANSA </a:t>
            </a:r>
            <a:br>
              <a:rPr lang="fr-FR" sz="1600" dirty="0" smtClean="0"/>
            </a:br>
            <a:r>
              <a:rPr lang="fr-FR" sz="1600" dirty="0" smtClean="0"/>
              <a:t>un document de synthèse a été livré à la Direction Enfance pour partager les ajustements nécessaires. </a:t>
            </a:r>
          </a:p>
          <a:p>
            <a:pPr>
              <a:lnSpc>
                <a:spcPct val="130000"/>
              </a:lnSpc>
            </a:pPr>
            <a:r>
              <a:rPr lang="fr-FR" sz="1600" dirty="0" smtClean="0"/>
              <a:t>Une équipe de TS jeunes majeurs au complet avec une coordination fonctionnelle au niveau de la Direction Enfance. </a:t>
            </a:r>
          </a:p>
          <a:p>
            <a:pPr>
              <a:lnSpc>
                <a:spcPct val="130000"/>
              </a:lnSpc>
            </a:pPr>
            <a:r>
              <a:rPr lang="fr-FR" sz="1600" dirty="0" smtClean="0"/>
              <a:t>Un besoin de poursuivre une campagne de communication pour mieux faire connaître ce nouveau référentiel d’accompagnement des jeunes majeurs. </a:t>
            </a:r>
          </a:p>
          <a:p>
            <a:pPr>
              <a:lnSpc>
                <a:spcPct val="130000"/>
              </a:lnSpc>
            </a:pPr>
            <a:r>
              <a:rPr lang="fr-FR" sz="1600" dirty="0" smtClean="0"/>
              <a:t>Travailler les liens partenariaux pour fluidifier les parcours et limiter les ruptures à la majorité. </a:t>
            </a:r>
          </a:p>
          <a:p>
            <a:pPr>
              <a:lnSpc>
                <a:spcPct val="130000"/>
              </a:lnSpc>
            </a:pPr>
            <a:endParaRPr lang="fr-FR" sz="2200" dirty="0"/>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24</a:t>
            </a:fld>
            <a:endParaRPr lang="fr-FR" dirty="0"/>
          </a:p>
        </p:txBody>
      </p:sp>
      <p:pic>
        <p:nvPicPr>
          <p:cNvPr id="6"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5236" y="117500"/>
            <a:ext cx="962364" cy="96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623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79268" y="1666355"/>
            <a:ext cx="9976165" cy="5837619"/>
          </a:xfrm>
        </p:spPr>
        <p:txBody>
          <a:bodyPr>
            <a:normAutofit/>
          </a:bodyPr>
          <a:lstStyle/>
          <a:p>
            <a:pPr marL="0" indent="0">
              <a:lnSpc>
                <a:spcPct val="110000"/>
              </a:lnSpc>
              <a:buNone/>
            </a:pPr>
            <a:r>
              <a:rPr lang="fr-FR" sz="1800" b="1" dirty="0">
                <a:solidFill>
                  <a:srgbClr val="3AAADC"/>
                </a:solidFill>
              </a:rPr>
              <a:t>Fiche action </a:t>
            </a:r>
            <a:r>
              <a:rPr lang="fr-FR" sz="1800" b="1" dirty="0" smtClean="0">
                <a:solidFill>
                  <a:srgbClr val="3AAADC"/>
                </a:solidFill>
              </a:rPr>
              <a:t>6 | </a:t>
            </a:r>
            <a:r>
              <a:rPr lang="fr-FR" sz="1800" b="1" dirty="0" smtClean="0">
                <a:solidFill>
                  <a:schemeClr val="accent5">
                    <a:lumMod val="75000"/>
                  </a:schemeClr>
                </a:solidFill>
              </a:rPr>
              <a:t>Soins</a:t>
            </a:r>
            <a:r>
              <a:rPr lang="fr-FR" sz="1800" b="1" dirty="0">
                <a:solidFill>
                  <a:schemeClr val="accent5">
                    <a:lumMod val="75000"/>
                  </a:schemeClr>
                </a:solidFill>
              </a:rPr>
              <a:t>, santé et Handicap en protection de l’enfance : comment mieux répondre ? </a:t>
            </a:r>
            <a:endParaRPr lang="fr-FR" sz="1800" b="1" dirty="0" smtClean="0">
              <a:solidFill>
                <a:schemeClr val="accent5">
                  <a:lumMod val="75000"/>
                </a:schemeClr>
              </a:solidFill>
            </a:endParaRPr>
          </a:p>
          <a:p>
            <a:pPr algn="just"/>
            <a:r>
              <a:rPr lang="fr-FR" sz="1600" dirty="0"/>
              <a:t>Construction d’un webinaire sous forme de séance d’interviews de professionnels autour </a:t>
            </a:r>
            <a:r>
              <a:rPr lang="fr-FR" sz="1600" dirty="0" smtClean="0"/>
              <a:t>de </a:t>
            </a:r>
            <a:r>
              <a:rPr lang="fr-FR" sz="1600" dirty="0"/>
              <a:t>situations </a:t>
            </a:r>
            <a:r>
              <a:rPr lang="fr-FR" sz="1600" dirty="0" smtClean="0"/>
              <a:t>de mineurs qui </a:t>
            </a:r>
            <a:r>
              <a:rPr lang="fr-FR" sz="1600" dirty="0"/>
              <a:t>ont amené les professionnels à créer des solutions alternatives. Travail avec la Direction de la communication. </a:t>
            </a:r>
            <a:r>
              <a:rPr lang="fr-FR" sz="1600" dirty="0" smtClean="0"/>
              <a:t>Evénement prévu pour septembre </a:t>
            </a:r>
            <a:r>
              <a:rPr lang="fr-FR" sz="1600" dirty="0"/>
              <a:t>2024. </a:t>
            </a:r>
          </a:p>
          <a:p>
            <a:pPr algn="just"/>
            <a:r>
              <a:rPr lang="fr-FR" sz="1600" dirty="0"/>
              <a:t>L’idée de ce partage est de diffuser une meilleure connaissance des champs de compétences de chacun et leurs limites</a:t>
            </a:r>
            <a:r>
              <a:rPr lang="fr-FR" sz="1600" dirty="0" smtClean="0"/>
              <a:t>. </a:t>
            </a:r>
            <a:endParaRPr lang="fr-FR" sz="1600" dirty="0"/>
          </a:p>
          <a:p>
            <a:pPr algn="just"/>
            <a:r>
              <a:rPr lang="fr-FR" sz="1600" dirty="0"/>
              <a:t>La MDPH </a:t>
            </a:r>
            <a:r>
              <a:rPr lang="fr-FR" sz="1600" dirty="0" smtClean="0"/>
              <a:t>est partie prenante pour </a:t>
            </a:r>
            <a:r>
              <a:rPr lang="fr-FR" sz="1600" dirty="0"/>
              <a:t>communiquer autour de la notion de handicap et son évaluation afin </a:t>
            </a:r>
            <a:r>
              <a:rPr lang="fr-FR" sz="1600" dirty="0" smtClean="0"/>
              <a:t>d’apporter de l’information pour mieux renseigner les dossiers et limiter les renvois de dossier. Eclairer les modalités de prises de décisions par l’évaluation. </a:t>
            </a:r>
            <a:endParaRPr lang="fr-FR" sz="1600" dirty="0"/>
          </a:p>
          <a:p>
            <a:pPr algn="just"/>
            <a:endParaRPr lang="fr-FR" sz="1600" dirty="0" smtClean="0"/>
          </a:p>
          <a:p>
            <a:pPr marL="0" indent="0" algn="just">
              <a:buNone/>
            </a:pPr>
            <a:r>
              <a:rPr lang="fr-FR" sz="1600" u="sng" dirty="0" smtClean="0"/>
              <a:t>En lien avec la fiche action 6 : </a:t>
            </a:r>
          </a:p>
          <a:p>
            <a:pPr algn="just"/>
            <a:r>
              <a:rPr lang="fr-FR" sz="1600" dirty="0" smtClean="0"/>
              <a:t>Journée « Bouger pour sa santé », le </a:t>
            </a:r>
            <a:r>
              <a:rPr lang="fr-FR" sz="1600" dirty="0"/>
              <a:t>15 mai 2024.</a:t>
            </a:r>
          </a:p>
          <a:p>
            <a:pPr algn="just"/>
            <a:r>
              <a:rPr lang="fr-FR" sz="1600" dirty="0"/>
              <a:t>Poursuite des ateliers danse handicap – agenda 2030 de la collectivité</a:t>
            </a:r>
            <a:r>
              <a:rPr lang="fr-FR" sz="1600" dirty="0" smtClean="0"/>
              <a:t>.</a:t>
            </a:r>
          </a:p>
          <a:p>
            <a:pPr algn="just"/>
            <a:r>
              <a:rPr lang="fr-FR" sz="1600" dirty="0" smtClean="0"/>
              <a:t>Travail partenarial entre le CHU de Saint-Etienne, la PPJ de la Loire et la Direction Enfance. </a:t>
            </a:r>
          </a:p>
          <a:p>
            <a:pPr algn="just"/>
            <a:r>
              <a:rPr lang="fr-FR" sz="1600" dirty="0" smtClean="0"/>
              <a:t>Soutenance de la thèse CIFRE Handicap / Protection de l’enfance fin 2024</a:t>
            </a:r>
          </a:p>
          <a:p>
            <a:pPr algn="just"/>
            <a:endParaRPr lang="fr-FR" sz="2000" dirty="0"/>
          </a:p>
          <a:p>
            <a:pPr marL="0" lvl="0" indent="0">
              <a:lnSpc>
                <a:spcPct val="130000"/>
              </a:lnSpc>
              <a:buNone/>
            </a:pPr>
            <a:endParaRPr lang="fr-FR" sz="2300" b="1" dirty="0">
              <a:solidFill>
                <a:schemeClr val="accent5">
                  <a:lumMod val="75000"/>
                </a:schemeClr>
              </a:solidFill>
            </a:endParaRPr>
          </a:p>
        </p:txBody>
      </p:sp>
      <p:sp>
        <p:nvSpPr>
          <p:cNvPr id="4" name="Espace réservé du numéro de diapositive 3"/>
          <p:cNvSpPr>
            <a:spLocks noGrp="1"/>
          </p:cNvSpPr>
          <p:nvPr>
            <p:ph type="sldNum" sz="quarter" idx="12"/>
          </p:nvPr>
        </p:nvSpPr>
        <p:spPr/>
        <p:txBody>
          <a:bodyPr/>
          <a:lstStyle/>
          <a:p>
            <a:fld id="{7073052B-C3ED-4FAD-BEB6-A8C20862DC83}" type="slidenum">
              <a:rPr lang="fr-FR" smtClean="0"/>
              <a:t>25</a:t>
            </a:fld>
            <a:endParaRPr lang="fr-FR" dirty="0"/>
          </a:p>
        </p:txBody>
      </p:sp>
      <p:pic>
        <p:nvPicPr>
          <p:cNvPr id="1026"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241" y="14674"/>
            <a:ext cx="1127760" cy="112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1"/>
          <p:cNvSpPr>
            <a:spLocks noGrp="1"/>
          </p:cNvSpPr>
          <p:nvPr>
            <p:ph type="title"/>
          </p:nvPr>
        </p:nvSpPr>
        <p:spPr>
          <a:xfrm>
            <a:off x="1279268" y="502886"/>
            <a:ext cx="11502936" cy="778082"/>
          </a:xfrm>
        </p:spPr>
        <p:txBody>
          <a:bodyPr>
            <a:noAutofit/>
          </a:bodyPr>
          <a:lstStyle/>
          <a:p>
            <a:r>
              <a:rPr lang="fr-FR" sz="2300" dirty="0" smtClean="0">
                <a:solidFill>
                  <a:srgbClr val="00AAE7"/>
                </a:solidFill>
                <a:latin typeface="+mn-lt"/>
              </a:rPr>
              <a:t>THÉMATIQUE 3 </a:t>
            </a:r>
            <a:r>
              <a:rPr lang="fr-FR" sz="2300" dirty="0">
                <a:latin typeface="+mn-lt"/>
              </a:rPr>
              <a:t/>
            </a:r>
            <a:br>
              <a:rPr lang="fr-FR" sz="2300" dirty="0">
                <a:latin typeface="+mn-lt"/>
              </a:rPr>
            </a:br>
            <a:r>
              <a:rPr lang="fr-FR" sz="2300" dirty="0">
                <a:latin typeface="+mn-lt"/>
              </a:rPr>
              <a:t>GARANTIR LA PLACE DES </a:t>
            </a:r>
            <a:r>
              <a:rPr lang="fr-FR" sz="2300" dirty="0" smtClean="0">
                <a:latin typeface="+mn-lt"/>
              </a:rPr>
              <a:t>PUBLICS AU </a:t>
            </a:r>
            <a:r>
              <a:rPr lang="fr-FR" sz="2300" dirty="0">
                <a:latin typeface="+mn-lt"/>
              </a:rPr>
              <a:t>SEIN DE LA POLITIQUE ENFANCE </a:t>
            </a:r>
            <a:r>
              <a:rPr lang="fr-FR" sz="2300" dirty="0" smtClean="0">
                <a:latin typeface="+mn-lt"/>
              </a:rPr>
              <a:t/>
            </a:r>
            <a:br>
              <a:rPr lang="fr-FR" sz="2300" dirty="0" smtClean="0">
                <a:latin typeface="+mn-lt"/>
              </a:rPr>
            </a:br>
            <a:r>
              <a:rPr lang="fr-FR" sz="2300" dirty="0" smtClean="0">
                <a:latin typeface="+mn-lt"/>
              </a:rPr>
              <a:t>DEPARTEMENTALE</a:t>
            </a:r>
            <a:endParaRPr lang="fr-FR" sz="2300" dirty="0">
              <a:latin typeface="+mn-lt"/>
            </a:endParaRPr>
          </a:p>
        </p:txBody>
      </p:sp>
    </p:spTree>
    <p:extLst>
      <p:ext uri="{BB962C8B-B14F-4D97-AF65-F5344CB8AC3E}">
        <p14:creationId xmlns:p14="http://schemas.microsoft.com/office/powerpoint/2010/main" val="12395576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998720" y="1715590"/>
            <a:ext cx="6923314" cy="1079862"/>
          </a:xfrm>
        </p:spPr>
        <p:txBody>
          <a:bodyPr>
            <a:noAutofit/>
          </a:bodyPr>
          <a:lstStyle/>
          <a:p>
            <a:r>
              <a:rPr lang="fr-FR" sz="3500" dirty="0" smtClean="0">
                <a:solidFill>
                  <a:srgbClr val="3AAADC"/>
                </a:solidFill>
              </a:rPr>
              <a:t>L’OUTIL DE COMMUNICATION </a:t>
            </a:r>
          </a:p>
          <a:p>
            <a:r>
              <a:rPr lang="fr-FR" sz="3500" dirty="0" smtClean="0">
                <a:solidFill>
                  <a:srgbClr val="3AAADC"/>
                </a:solidFill>
              </a:rPr>
              <a:t>DE L’ODPE DE LA LOIRE </a:t>
            </a:r>
          </a:p>
          <a:p>
            <a:endParaRPr lang="fr-FR" sz="3500" dirty="0"/>
          </a:p>
        </p:txBody>
      </p:sp>
      <p:sp>
        <p:nvSpPr>
          <p:cNvPr id="3" name="Espace réservé du numéro de diapositive 2"/>
          <p:cNvSpPr>
            <a:spLocks noGrp="1"/>
          </p:cNvSpPr>
          <p:nvPr>
            <p:ph type="sldNum" sz="quarter" idx="12"/>
          </p:nvPr>
        </p:nvSpPr>
        <p:spPr/>
        <p:txBody>
          <a:bodyPr/>
          <a:lstStyle/>
          <a:p>
            <a:fld id="{7073052B-C3ED-4FAD-BEB6-A8C20862DC83}" type="slidenum">
              <a:rPr lang="fr-FR" smtClean="0"/>
              <a:t>26</a:t>
            </a:fld>
            <a:endParaRPr lang="fr-FR" dirty="0"/>
          </a:p>
        </p:txBody>
      </p:sp>
      <p:pic>
        <p:nvPicPr>
          <p:cNvPr id="5"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3258" y="0"/>
            <a:ext cx="1138283" cy="113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357256" y="3610094"/>
            <a:ext cx="4894217" cy="630942"/>
          </a:xfrm>
          <a:prstGeom prst="rect">
            <a:avLst/>
          </a:prstGeom>
        </p:spPr>
        <p:txBody>
          <a:bodyPr wrap="square">
            <a:spAutoFit/>
          </a:bodyPr>
          <a:lstStyle/>
          <a:p>
            <a:r>
              <a:rPr lang="fr-FR" sz="3500" dirty="0">
                <a:hlinkClick r:id="rId3"/>
              </a:rPr>
              <a:t>Accueil - ODPE (</a:t>
            </a:r>
            <a:r>
              <a:rPr lang="fr-FR" sz="3500" dirty="0" smtClean="0">
                <a:solidFill>
                  <a:srgbClr val="0070C0"/>
                </a:solidFill>
                <a:hlinkClick r:id="rId3"/>
              </a:rPr>
              <a:t>loire.fr</a:t>
            </a:r>
            <a:r>
              <a:rPr lang="fr-FR" sz="3200" dirty="0">
                <a:solidFill>
                  <a:srgbClr val="0070C0"/>
                </a:solidFill>
              </a:rPr>
              <a:t>)</a:t>
            </a:r>
            <a:endParaRPr lang="fr-FR" dirty="0">
              <a:solidFill>
                <a:srgbClr val="0070C0"/>
              </a:solidFill>
            </a:endParaRPr>
          </a:p>
        </p:txBody>
      </p:sp>
    </p:spTree>
    <p:extLst>
      <p:ext uri="{BB962C8B-B14F-4D97-AF65-F5344CB8AC3E}">
        <p14:creationId xmlns:p14="http://schemas.microsoft.com/office/powerpoint/2010/main" val="18480017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MERCI DE VOTRE PLEINE ATTENTION"/>
          <p:cNvSpPr txBox="1"/>
          <p:nvPr/>
        </p:nvSpPr>
        <p:spPr>
          <a:xfrm>
            <a:off x="3397405" y="242633"/>
            <a:ext cx="5208155" cy="40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100">
                <a:solidFill>
                  <a:srgbClr val="FFFFFF"/>
                </a:solidFill>
                <a:latin typeface="Times Roman"/>
                <a:ea typeface="Times Roman"/>
                <a:cs typeface="Times Roman"/>
                <a:sym typeface="Times Roman"/>
              </a:defRPr>
            </a:lvl1pPr>
          </a:lstStyle>
          <a:p>
            <a:pPr algn="ctr" defTabSz="410751" hangingPunct="0"/>
            <a:r>
              <a:rPr sz="2180" kern="0"/>
              <a:t>MERCI DE VOTRE PLEINE ATTENTION</a:t>
            </a:r>
          </a:p>
        </p:txBody>
      </p:sp>
      <p:pic>
        <p:nvPicPr>
          <p:cNvPr id="526" name="711eb86ef5efcbca78d17f4fb963f031.jpg" descr="711eb86ef5efcbca78d17f4fb963f031.jpg"/>
          <p:cNvPicPr>
            <a:picLocks noChangeAspect="1"/>
          </p:cNvPicPr>
          <p:nvPr/>
        </p:nvPicPr>
        <p:blipFill>
          <a:blip r:embed="rId2">
            <a:extLst/>
          </a:blip>
          <a:stretch>
            <a:fillRect/>
          </a:stretch>
        </p:blipFill>
        <p:spPr>
          <a:xfrm>
            <a:off x="1637659" y="0"/>
            <a:ext cx="3519492" cy="6857999"/>
          </a:xfrm>
          <a:prstGeom prst="rect">
            <a:avLst/>
          </a:prstGeom>
          <a:ln w="12700">
            <a:miter lim="400000"/>
          </a:ln>
        </p:spPr>
      </p:pic>
      <p:sp>
        <p:nvSpPr>
          <p:cNvPr id="527" name="Approche psychologique…"/>
          <p:cNvSpPr txBox="1">
            <a:spLocks noGrp="1"/>
          </p:cNvSpPr>
          <p:nvPr>
            <p:ph type="title"/>
          </p:nvPr>
        </p:nvSpPr>
        <p:spPr>
          <a:xfrm>
            <a:off x="5489302" y="3186402"/>
            <a:ext cx="10515600" cy="730250"/>
          </a:xfrm>
          <a:prstGeom prst="rect">
            <a:avLst/>
          </a:prstGeom>
        </p:spPr>
        <p:txBody>
          <a:bodyPr anchor="b">
            <a:noAutofit/>
          </a:bodyPr>
          <a:lstStyle/>
          <a:p>
            <a:pPr defTabSz="443466">
              <a:defRPr sz="4200">
                <a:solidFill>
                  <a:srgbClr val="114A68"/>
                </a:solidFill>
                <a:latin typeface="Calibri"/>
                <a:ea typeface="Calibri"/>
                <a:cs typeface="Calibri"/>
                <a:sym typeface="Calibri"/>
              </a:defRPr>
            </a:pPr>
            <a:r>
              <a:rPr sz="3500" dirty="0">
                <a:solidFill>
                  <a:srgbClr val="3AAADC"/>
                </a:solidFill>
                <a:latin typeface="+mn-lt"/>
                <a:ea typeface="+mn-ea"/>
                <a:cs typeface="+mn-cs"/>
              </a:rPr>
              <a:t>Neurosciences, </a:t>
            </a:r>
          </a:p>
          <a:p>
            <a:pPr defTabSz="443466">
              <a:defRPr sz="4200">
                <a:solidFill>
                  <a:srgbClr val="114A68"/>
                </a:solidFill>
                <a:latin typeface="Calibri"/>
                <a:ea typeface="Calibri"/>
                <a:cs typeface="Calibri"/>
                <a:sym typeface="Calibri"/>
              </a:defRPr>
            </a:pPr>
            <a:r>
              <a:rPr sz="3500" dirty="0">
                <a:solidFill>
                  <a:srgbClr val="3AAADC"/>
                </a:solidFill>
                <a:latin typeface="+mn-lt"/>
                <a:ea typeface="+mn-ea"/>
                <a:cs typeface="+mn-cs"/>
              </a:rPr>
              <a:t>Pour </a:t>
            </a:r>
            <a:r>
              <a:rPr sz="3500" dirty="0" err="1">
                <a:solidFill>
                  <a:srgbClr val="3AAADC"/>
                </a:solidFill>
                <a:latin typeface="+mn-lt"/>
                <a:ea typeface="+mn-ea"/>
                <a:cs typeface="+mn-cs"/>
              </a:rPr>
              <a:t>une</a:t>
            </a:r>
            <a:r>
              <a:rPr sz="3500" dirty="0">
                <a:solidFill>
                  <a:srgbClr val="3AAADC"/>
                </a:solidFill>
                <a:latin typeface="+mn-lt"/>
                <a:ea typeface="+mn-ea"/>
                <a:cs typeface="+mn-cs"/>
              </a:rPr>
              <a:t> culture</a:t>
            </a:r>
          </a:p>
          <a:p>
            <a:pPr defTabSz="443466">
              <a:defRPr sz="4200">
                <a:solidFill>
                  <a:srgbClr val="114A68"/>
                </a:solidFill>
                <a:latin typeface="Calibri"/>
                <a:ea typeface="Calibri"/>
                <a:cs typeface="Calibri"/>
                <a:sym typeface="Calibri"/>
              </a:defRPr>
            </a:pPr>
            <a:r>
              <a:rPr lang="fr-FR" sz="3500" dirty="0">
                <a:solidFill>
                  <a:srgbClr val="3AAADC"/>
                </a:solidFill>
                <a:latin typeface="+mn-lt"/>
                <a:ea typeface="+mn-ea"/>
                <a:cs typeface="+mn-cs"/>
              </a:rPr>
              <a:t>d</a:t>
            </a:r>
            <a:r>
              <a:rPr sz="3500" dirty="0" smtClean="0">
                <a:solidFill>
                  <a:srgbClr val="3AAADC"/>
                </a:solidFill>
                <a:latin typeface="+mn-lt"/>
                <a:ea typeface="+mn-ea"/>
                <a:cs typeface="+mn-cs"/>
              </a:rPr>
              <a:t>e </a:t>
            </a:r>
            <a:r>
              <a:rPr sz="3500" dirty="0">
                <a:solidFill>
                  <a:srgbClr val="3AAADC"/>
                </a:solidFill>
                <a:latin typeface="+mn-lt"/>
                <a:ea typeface="+mn-ea"/>
                <a:cs typeface="+mn-cs"/>
              </a:rPr>
              <a:t>la </a:t>
            </a:r>
            <a:r>
              <a:rPr sz="3500" dirty="0" err="1">
                <a:solidFill>
                  <a:srgbClr val="3AAADC"/>
                </a:solidFill>
                <a:latin typeface="+mn-lt"/>
                <a:ea typeface="+mn-ea"/>
                <a:cs typeface="+mn-cs"/>
              </a:rPr>
              <a:t>psychologie</a:t>
            </a:r>
            <a:r>
              <a:rPr sz="3500" dirty="0">
                <a:solidFill>
                  <a:srgbClr val="3AAADC"/>
                </a:solidFill>
                <a:latin typeface="+mn-lt"/>
                <a:ea typeface="+mn-ea"/>
                <a:cs typeface="+mn-cs"/>
              </a:rPr>
              <a:t> des </a:t>
            </a:r>
            <a:r>
              <a:rPr sz="3500" dirty="0" err="1">
                <a:solidFill>
                  <a:srgbClr val="3AAADC"/>
                </a:solidFill>
                <a:latin typeface="+mn-lt"/>
                <a:ea typeface="+mn-ea"/>
                <a:cs typeface="+mn-cs"/>
              </a:rPr>
              <a:t>ressources</a:t>
            </a:r>
            <a:r>
              <a:rPr sz="3500" dirty="0">
                <a:solidFill>
                  <a:srgbClr val="3AAADC"/>
                </a:solidFill>
                <a:latin typeface="+mn-lt"/>
                <a:ea typeface="+mn-ea"/>
                <a:cs typeface="+mn-cs"/>
              </a:rPr>
              <a:t> </a:t>
            </a:r>
          </a:p>
        </p:txBody>
      </p:sp>
      <p:sp>
        <p:nvSpPr>
          <p:cNvPr id="528" name="Christel BOURGOGNE…"/>
          <p:cNvSpPr txBox="1">
            <a:spLocks noGrp="1"/>
          </p:cNvSpPr>
          <p:nvPr>
            <p:ph idx="1"/>
          </p:nvPr>
        </p:nvSpPr>
        <p:spPr>
          <a:xfrm>
            <a:off x="5532057" y="4097104"/>
            <a:ext cx="6659943" cy="878218"/>
          </a:xfrm>
          <a:prstGeom prst="rect">
            <a:avLst/>
          </a:prstGeom>
        </p:spPr>
        <p:txBody>
          <a:bodyPr anchor="t">
            <a:normAutofit/>
          </a:bodyPr>
          <a:lstStyle/>
          <a:p>
            <a:pPr marL="0" indent="0">
              <a:lnSpc>
                <a:spcPct val="70000"/>
              </a:lnSpc>
              <a:buNone/>
              <a:defRPr sz="2000" i="1">
                <a:solidFill>
                  <a:srgbClr val="7A5E63"/>
                </a:solidFill>
                <a:latin typeface="Iowan Old Style Roman"/>
                <a:ea typeface="Iowan Old Style Roman"/>
                <a:cs typeface="Iowan Old Style Roman"/>
                <a:sym typeface="Iowan Old Style Roman"/>
              </a:defRPr>
            </a:pPr>
            <a:r>
              <a:rPr sz="2700" b="1" dirty="0" err="1" smtClean="0">
                <a:solidFill>
                  <a:schemeClr val="accent5">
                    <a:lumMod val="75000"/>
                  </a:schemeClr>
                </a:solidFill>
              </a:rPr>
              <a:t>Christel</a:t>
            </a:r>
            <a:r>
              <a:rPr sz="2700" b="1" dirty="0" smtClean="0">
                <a:solidFill>
                  <a:schemeClr val="accent5">
                    <a:lumMod val="75000"/>
                  </a:schemeClr>
                </a:solidFill>
              </a:rPr>
              <a:t> </a:t>
            </a:r>
            <a:r>
              <a:rPr sz="2700" b="1" dirty="0">
                <a:solidFill>
                  <a:schemeClr val="accent5">
                    <a:lumMod val="75000"/>
                  </a:schemeClr>
                </a:solidFill>
              </a:rPr>
              <a:t>BOURGOGNE</a:t>
            </a:r>
          </a:p>
          <a:p>
            <a:pPr marL="0" indent="0">
              <a:lnSpc>
                <a:spcPct val="70000"/>
              </a:lnSpc>
              <a:buNone/>
              <a:defRPr sz="2000" i="1">
                <a:solidFill>
                  <a:srgbClr val="7A5E63"/>
                </a:solidFill>
                <a:latin typeface="Iowan Old Style Roman"/>
                <a:ea typeface="Iowan Old Style Roman"/>
                <a:cs typeface="Iowan Old Style Roman"/>
                <a:sym typeface="Iowan Old Style Roman"/>
              </a:defRPr>
            </a:pPr>
            <a:r>
              <a:rPr sz="2700" b="1" dirty="0">
                <a:solidFill>
                  <a:schemeClr val="accent5">
                    <a:lumMod val="75000"/>
                  </a:schemeClr>
                </a:solidFill>
              </a:rPr>
              <a:t>Psychologue </a:t>
            </a:r>
            <a:r>
              <a:rPr sz="2700" b="1" dirty="0" err="1">
                <a:solidFill>
                  <a:schemeClr val="accent5">
                    <a:lumMod val="75000"/>
                  </a:schemeClr>
                </a:solidFill>
              </a:rPr>
              <a:t>clinicienne</a:t>
            </a:r>
            <a:endParaRPr sz="2700" b="1" dirty="0">
              <a:solidFill>
                <a:schemeClr val="accent5">
                  <a:lumMod val="75000"/>
                </a:schemeClr>
              </a:solidFill>
            </a:endParaRPr>
          </a:p>
        </p:txBody>
      </p:sp>
      <p:sp>
        <p:nvSpPr>
          <p:cNvPr id="530" name="Neurosciences et…"/>
          <p:cNvSpPr txBox="1"/>
          <p:nvPr/>
        </p:nvSpPr>
        <p:spPr>
          <a:xfrm>
            <a:off x="5820854" y="4162246"/>
            <a:ext cx="5571956" cy="104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b">
            <a:normAutofit/>
          </a:bodyPr>
          <a:lstStyle>
            <a:lvl1pPr defTabSz="630730">
              <a:defRPr sz="4200" i="1">
                <a:solidFill>
                  <a:srgbClr val="114A68"/>
                </a:solidFill>
                <a:latin typeface="Calibri"/>
                <a:ea typeface="Calibri"/>
                <a:cs typeface="Calibri"/>
                <a:sym typeface="Calibri"/>
              </a:defRPr>
            </a:lvl1pPr>
          </a:lstStyle>
          <a:p>
            <a:pPr algn="ctr" defTabSz="443466" hangingPunct="0"/>
            <a:endParaRPr sz="2953" kern="0" dirty="0"/>
          </a:p>
        </p:txBody>
      </p:sp>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5800" y="34676"/>
            <a:ext cx="1231133" cy="12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52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Neurosciences Affectives…"/>
          <p:cNvSpPr txBox="1"/>
          <p:nvPr/>
        </p:nvSpPr>
        <p:spPr>
          <a:xfrm>
            <a:off x="1353060" y="2064834"/>
            <a:ext cx="6804105" cy="749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just" defTabSz="642892" hangingPunct="0">
              <a:lnSpc>
                <a:spcPct val="80000"/>
              </a:lnSpc>
              <a:spcBef>
                <a:spcPts val="1547"/>
              </a:spcBef>
              <a:defRPr sz="2800" b="1" u="sng">
                <a:solidFill>
                  <a:srgbClr val="744AE0"/>
                </a:solidFill>
                <a:latin typeface="Times Roman"/>
                <a:ea typeface="Times Roman"/>
                <a:cs typeface="Times Roman"/>
                <a:sym typeface="Times Roman"/>
              </a:defRPr>
            </a:pPr>
            <a:r>
              <a:rPr sz="1969" b="1" u="sng" kern="0" dirty="0">
                <a:solidFill>
                  <a:srgbClr val="744AE0"/>
                </a:solidFill>
                <a:latin typeface="Times Roman"/>
                <a:sym typeface="Times Roman"/>
              </a:rPr>
              <a:t>Neurosciences </a:t>
            </a:r>
            <a:r>
              <a:rPr sz="1969" b="1" u="sng" kern="0" dirty="0" err="1">
                <a:solidFill>
                  <a:srgbClr val="744AE0"/>
                </a:solidFill>
                <a:latin typeface="Times Roman"/>
                <a:sym typeface="Times Roman"/>
              </a:rPr>
              <a:t>Affectives</a:t>
            </a:r>
            <a:r>
              <a:rPr sz="1969" b="1" u="sng" kern="0" dirty="0">
                <a:solidFill>
                  <a:srgbClr val="2F1F58"/>
                </a:solidFill>
                <a:latin typeface="Times Roman"/>
                <a:sym typeface="Times Roman"/>
              </a:rPr>
              <a:t> </a:t>
            </a:r>
            <a:endParaRPr sz="2812" b="1" u="sng" kern="0" dirty="0">
              <a:solidFill>
                <a:srgbClr val="2F1F58"/>
              </a:solidFill>
              <a:latin typeface="Times Roman"/>
              <a:sym typeface="Times Roman"/>
            </a:endParaRPr>
          </a:p>
          <a:p>
            <a:pPr marL="278790" indent="-278790" algn="just" defTabSz="642892" hangingPunct="0">
              <a:lnSpc>
                <a:spcPct val="80000"/>
              </a:lnSpc>
              <a:spcBef>
                <a:spcPts val="1547"/>
              </a:spcBef>
              <a:buSzPct val="87000"/>
              <a:buFontTx/>
              <a:buChar char="•"/>
              <a:defRPr sz="2800">
                <a:solidFill>
                  <a:srgbClr val="2F1F58"/>
                </a:solidFill>
                <a:latin typeface="Times Roman"/>
                <a:ea typeface="Times Roman"/>
                <a:cs typeface="Times Roman"/>
                <a:sym typeface="Times Roman"/>
              </a:defRPr>
            </a:pPr>
            <a:r>
              <a:rPr sz="1969" kern="0" dirty="0">
                <a:solidFill>
                  <a:srgbClr val="2F1F58"/>
                </a:solidFill>
                <a:latin typeface="Times Roman"/>
                <a:sym typeface="Times Roman"/>
              </a:rPr>
              <a:t>Etude des </a:t>
            </a:r>
            <a:r>
              <a:rPr sz="1969" kern="0" dirty="0" err="1">
                <a:solidFill>
                  <a:srgbClr val="2F1F58"/>
                </a:solidFill>
                <a:latin typeface="Times Roman"/>
                <a:sym typeface="Times Roman"/>
              </a:rPr>
              <a:t>émotions</a:t>
            </a:r>
            <a:r>
              <a:rPr sz="1969" kern="0" dirty="0">
                <a:solidFill>
                  <a:srgbClr val="2F1F58"/>
                </a:solidFill>
                <a:latin typeface="Times Roman"/>
                <a:sym typeface="Times Roman"/>
              </a:rPr>
              <a:t>, sentiments, </a:t>
            </a:r>
            <a:r>
              <a:rPr sz="1969" kern="0" dirty="0" err="1">
                <a:solidFill>
                  <a:srgbClr val="2F1F58"/>
                </a:solidFill>
                <a:latin typeface="Times Roman"/>
                <a:sym typeface="Times Roman"/>
              </a:rPr>
              <a:t>capacités</a:t>
            </a:r>
            <a:r>
              <a:rPr sz="1969" kern="0" dirty="0">
                <a:solidFill>
                  <a:srgbClr val="2F1F58"/>
                </a:solidFill>
                <a:latin typeface="Times Roman"/>
                <a:sym typeface="Times Roman"/>
              </a:rPr>
              <a:t> </a:t>
            </a:r>
            <a:r>
              <a:rPr sz="1969" kern="0" dirty="0" err="1">
                <a:solidFill>
                  <a:srgbClr val="2F1F58"/>
                </a:solidFill>
                <a:latin typeface="Times Roman"/>
                <a:sym typeface="Times Roman"/>
              </a:rPr>
              <a:t>relationnelles</a:t>
            </a:r>
            <a:r>
              <a:rPr sz="1969" kern="0" dirty="0">
                <a:solidFill>
                  <a:srgbClr val="2F1F58"/>
                </a:solidFill>
                <a:latin typeface="Times Roman"/>
                <a:sym typeface="Times Roman"/>
              </a:rPr>
              <a:t>.</a:t>
            </a:r>
          </a:p>
        </p:txBody>
      </p:sp>
      <p:sp>
        <p:nvSpPr>
          <p:cNvPr id="255" name="Neurosciences"/>
          <p:cNvSpPr txBox="1"/>
          <p:nvPr/>
        </p:nvSpPr>
        <p:spPr>
          <a:xfrm>
            <a:off x="3569510" y="703223"/>
            <a:ext cx="3880423" cy="55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defTabSz="1300480">
              <a:defRPr sz="4500">
                <a:solidFill>
                  <a:srgbClr val="114A68"/>
                </a:solidFill>
                <a:latin typeface="Times Roman"/>
                <a:ea typeface="Times Roman"/>
                <a:cs typeface="Times Roman"/>
                <a:sym typeface="Times Roman"/>
              </a:defRPr>
            </a:lvl1pPr>
          </a:lstStyle>
          <a:p>
            <a:pPr defTabSz="914367" hangingPunct="0"/>
            <a:r>
              <a:rPr sz="3164" kern="0"/>
              <a:t>         Neurosciences </a:t>
            </a:r>
          </a:p>
        </p:txBody>
      </p:sp>
      <p:pic>
        <p:nvPicPr>
          <p:cNvPr id="256" name="Image" descr="Image"/>
          <p:cNvPicPr>
            <a:picLocks noChangeAspect="1"/>
          </p:cNvPicPr>
          <p:nvPr/>
        </p:nvPicPr>
        <p:blipFill>
          <a:blip r:embed="rId2">
            <a:extLst/>
          </a:blip>
          <a:stretch>
            <a:fillRect/>
          </a:stretch>
        </p:blipFill>
        <p:spPr>
          <a:xfrm>
            <a:off x="7719589" y="713953"/>
            <a:ext cx="2702821" cy="2456174"/>
          </a:xfrm>
          <a:prstGeom prst="rect">
            <a:avLst/>
          </a:prstGeom>
          <a:ln w="12700">
            <a:miter lim="400000"/>
          </a:ln>
        </p:spPr>
      </p:pic>
      <p:pic>
        <p:nvPicPr>
          <p:cNvPr id="257" name="Image" descr="Image"/>
          <p:cNvPicPr>
            <a:picLocks noChangeAspect="1"/>
          </p:cNvPicPr>
          <p:nvPr/>
        </p:nvPicPr>
        <p:blipFill>
          <a:blip r:embed="rId3">
            <a:extLst/>
          </a:blip>
          <a:stretch>
            <a:fillRect/>
          </a:stretch>
        </p:blipFill>
        <p:spPr>
          <a:xfrm>
            <a:off x="4910721" y="4513633"/>
            <a:ext cx="2227837" cy="2083796"/>
          </a:xfrm>
          <a:prstGeom prst="rect">
            <a:avLst/>
          </a:prstGeom>
          <a:ln w="12700">
            <a:miter lim="400000"/>
          </a:ln>
        </p:spPr>
      </p:pic>
      <p:pic>
        <p:nvPicPr>
          <p:cNvPr id="258" name="Image" descr="Image"/>
          <p:cNvPicPr>
            <a:picLocks noChangeAspect="1"/>
          </p:cNvPicPr>
          <p:nvPr/>
        </p:nvPicPr>
        <p:blipFill>
          <a:blip r:embed="rId2">
            <a:extLst/>
          </a:blip>
          <a:stretch>
            <a:fillRect/>
          </a:stretch>
        </p:blipFill>
        <p:spPr>
          <a:xfrm>
            <a:off x="7871985" y="866346"/>
            <a:ext cx="2702821" cy="2456177"/>
          </a:xfrm>
          <a:prstGeom prst="rect">
            <a:avLst/>
          </a:prstGeom>
          <a:ln w="12700">
            <a:miter lim="400000"/>
          </a:ln>
        </p:spPr>
      </p:pic>
      <p:pic>
        <p:nvPicPr>
          <p:cNvPr id="259" name="Image" descr="Image"/>
          <p:cNvPicPr>
            <a:picLocks noChangeAspect="1"/>
          </p:cNvPicPr>
          <p:nvPr/>
        </p:nvPicPr>
        <p:blipFill>
          <a:blip r:embed="rId3">
            <a:extLst/>
          </a:blip>
          <a:stretch>
            <a:fillRect/>
          </a:stretch>
        </p:blipFill>
        <p:spPr>
          <a:xfrm>
            <a:off x="5063116" y="4666030"/>
            <a:ext cx="2227838" cy="2083796"/>
          </a:xfrm>
          <a:prstGeom prst="rect">
            <a:avLst/>
          </a:prstGeom>
          <a:ln w="12700">
            <a:miter lim="400000"/>
          </a:ln>
        </p:spPr>
      </p:pic>
      <p:sp>
        <p:nvSpPr>
          <p:cNvPr id="260" name="Neurosciences cognitives…"/>
          <p:cNvSpPr txBox="1"/>
          <p:nvPr/>
        </p:nvSpPr>
        <p:spPr>
          <a:xfrm>
            <a:off x="1741465" y="3004147"/>
            <a:ext cx="9676686" cy="1284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45" hangingPunct="0">
              <a:defRPr sz="2800" b="1" u="sng">
                <a:solidFill>
                  <a:srgbClr val="744AE0"/>
                </a:solidFill>
                <a:latin typeface="Times Roman"/>
                <a:ea typeface="Times Roman"/>
                <a:cs typeface="Times Roman"/>
                <a:sym typeface="Times Roman"/>
              </a:defRPr>
            </a:pPr>
            <a:r>
              <a:rPr sz="1969" b="1" u="sng" kern="0">
                <a:solidFill>
                  <a:srgbClr val="744AE0"/>
                </a:solidFill>
                <a:latin typeface="Times Roman"/>
                <a:sym typeface="Times Roman"/>
              </a:rPr>
              <a:t>Neurosciences cognitives </a:t>
            </a:r>
            <a:endParaRPr sz="2812" b="1" u="sng" kern="0">
              <a:solidFill>
                <a:srgbClr val="744AE0"/>
              </a:solidFill>
              <a:latin typeface="Times Roman"/>
              <a:sym typeface="Times Roman"/>
            </a:endParaRPr>
          </a:p>
          <a:p>
            <a:pPr marL="278790" indent="-278790" defTabSz="321445" hangingPunct="0">
              <a:buSzPct val="92000"/>
              <a:buFontTx/>
              <a:buChar char="•"/>
              <a:defRPr sz="2800">
                <a:solidFill>
                  <a:srgbClr val="222222"/>
                </a:solidFill>
                <a:latin typeface="Times Roman"/>
                <a:ea typeface="Times Roman"/>
                <a:cs typeface="Times Roman"/>
                <a:sym typeface="Times Roman"/>
              </a:defRPr>
            </a:pPr>
            <a:r>
              <a:rPr sz="1969" kern="0">
                <a:solidFill>
                  <a:srgbClr val="222222"/>
                </a:solidFill>
                <a:latin typeface="Times Roman"/>
                <a:sym typeface="Times Roman"/>
              </a:rPr>
              <a:t>Domaine de </a:t>
            </a:r>
            <a:r>
              <a:rPr sz="1969" u="sng" kern="0">
                <a:solidFill>
                  <a:srgbClr val="0000FF"/>
                </a:solidFill>
                <a:uFill>
                  <a:solidFill>
                    <a:srgbClr val="0000FF"/>
                  </a:solidFill>
                </a:uFill>
                <a:latin typeface="Times Roman"/>
                <a:sym typeface="Times Roman"/>
                <a:hlinkClick r:id="rId4"/>
              </a:rPr>
              <a:t>recherche</a:t>
            </a:r>
            <a:r>
              <a:rPr sz="1969" kern="0">
                <a:solidFill>
                  <a:srgbClr val="020305"/>
                </a:solidFill>
                <a:latin typeface="Times Roman"/>
                <a:sym typeface="Times Roman"/>
              </a:rPr>
              <a:t> </a:t>
            </a:r>
            <a:r>
              <a:rPr sz="1969" kern="0">
                <a:solidFill>
                  <a:srgbClr val="222222"/>
                </a:solidFill>
                <a:latin typeface="Times Roman"/>
                <a:sym typeface="Times Roman"/>
              </a:rPr>
              <a:t>dans lequel sont étudiés les </a:t>
            </a:r>
            <a:r>
              <a:rPr sz="1969" u="sng" kern="0">
                <a:solidFill>
                  <a:srgbClr val="0000FF"/>
                </a:solidFill>
                <a:uFill>
                  <a:solidFill>
                    <a:srgbClr val="0000FF"/>
                  </a:solidFill>
                </a:uFill>
                <a:latin typeface="Times Roman"/>
                <a:sym typeface="Times Roman"/>
                <a:hlinkClick r:id="rId5"/>
              </a:rPr>
              <a:t>mécanismes neurobiologiques</a:t>
            </a:r>
            <a:r>
              <a:rPr sz="1969" kern="0">
                <a:solidFill>
                  <a:srgbClr val="222222"/>
                </a:solidFill>
                <a:latin typeface="Times Roman"/>
                <a:sym typeface="Times Roman"/>
              </a:rPr>
              <a:t> </a:t>
            </a:r>
            <a:endParaRPr sz="2812" kern="0">
              <a:solidFill>
                <a:srgbClr val="222222"/>
              </a:solidFill>
              <a:latin typeface="Times Roman"/>
              <a:sym typeface="Times Roman"/>
            </a:endParaRPr>
          </a:p>
          <a:p>
            <a:pPr defTabSz="321445" hangingPunct="0">
              <a:defRPr sz="2800">
                <a:solidFill>
                  <a:srgbClr val="222222"/>
                </a:solidFill>
                <a:latin typeface="Times Roman"/>
                <a:ea typeface="Times Roman"/>
                <a:cs typeface="Times Roman"/>
                <a:sym typeface="Times Roman"/>
              </a:defRPr>
            </a:pPr>
            <a:r>
              <a:rPr sz="1969" kern="0">
                <a:solidFill>
                  <a:srgbClr val="222222"/>
                </a:solidFill>
                <a:latin typeface="Times Roman"/>
                <a:sym typeface="Times Roman"/>
              </a:rPr>
              <a:t>qui sous-tendent la </a:t>
            </a:r>
            <a:r>
              <a:rPr sz="1969" u="sng" kern="0">
                <a:solidFill>
                  <a:srgbClr val="0000FF"/>
                </a:solidFill>
                <a:uFill>
                  <a:solidFill>
                    <a:srgbClr val="0000FF"/>
                  </a:solidFill>
                </a:uFill>
                <a:latin typeface="Times Roman"/>
                <a:sym typeface="Times Roman"/>
                <a:hlinkClick r:id="rId6"/>
              </a:rPr>
              <a:t>cognition</a:t>
            </a:r>
            <a:r>
              <a:rPr sz="1969" kern="0">
                <a:solidFill>
                  <a:srgbClr val="222222"/>
                </a:solidFill>
                <a:latin typeface="Times Roman"/>
                <a:sym typeface="Times Roman"/>
              </a:rPr>
              <a:t> : l’apprentissage et le traitement des informations</a:t>
            </a:r>
          </a:p>
          <a:p>
            <a:pPr defTabSz="321445" hangingPunct="0">
              <a:defRPr sz="2800">
                <a:solidFill>
                  <a:srgbClr val="222222"/>
                </a:solidFill>
                <a:latin typeface="Times Roman"/>
                <a:ea typeface="Times Roman"/>
                <a:cs typeface="Times Roman"/>
                <a:sym typeface="Times Roman"/>
              </a:defRPr>
            </a:pPr>
            <a:r>
              <a:rPr sz="1969" kern="0">
                <a:solidFill>
                  <a:srgbClr val="222222"/>
                </a:solidFill>
                <a:latin typeface="Times Roman"/>
                <a:sym typeface="Times Roman"/>
              </a:rPr>
              <a:t>(</a:t>
            </a:r>
            <a:r>
              <a:rPr sz="1969" u="sng" kern="0">
                <a:solidFill>
                  <a:srgbClr val="0000FF"/>
                </a:solidFill>
                <a:uFill>
                  <a:solidFill>
                    <a:srgbClr val="0000FF"/>
                  </a:solidFill>
                </a:uFill>
                <a:latin typeface="Times Roman"/>
                <a:sym typeface="Times Roman"/>
                <a:hlinkClick r:id="rId7"/>
              </a:rPr>
              <a:t>perception</a:t>
            </a:r>
            <a:r>
              <a:rPr sz="1969" kern="0">
                <a:solidFill>
                  <a:srgbClr val="222222"/>
                </a:solidFill>
                <a:latin typeface="Times Roman"/>
                <a:sym typeface="Times Roman"/>
              </a:rPr>
              <a:t>, </a:t>
            </a:r>
            <a:r>
              <a:rPr sz="1969" u="sng" kern="0">
                <a:solidFill>
                  <a:srgbClr val="0000FF"/>
                </a:solidFill>
                <a:uFill>
                  <a:solidFill>
                    <a:srgbClr val="0000FF"/>
                  </a:solidFill>
                </a:uFill>
                <a:latin typeface="Times Roman"/>
                <a:sym typeface="Times Roman"/>
                <a:hlinkClick r:id="rId8"/>
              </a:rPr>
              <a:t>motricité</a:t>
            </a:r>
            <a:r>
              <a:rPr sz="1969" kern="0">
                <a:solidFill>
                  <a:srgbClr val="222222"/>
                </a:solidFill>
                <a:latin typeface="Times Roman"/>
                <a:sym typeface="Times Roman"/>
              </a:rPr>
              <a:t>, </a:t>
            </a:r>
            <a:r>
              <a:rPr sz="1969" u="sng" kern="0">
                <a:solidFill>
                  <a:srgbClr val="0000FF"/>
                </a:solidFill>
                <a:uFill>
                  <a:solidFill>
                    <a:srgbClr val="0000FF"/>
                  </a:solidFill>
                </a:uFill>
                <a:latin typeface="Times Roman"/>
                <a:sym typeface="Times Roman"/>
                <a:hlinkClick r:id="rId9"/>
              </a:rPr>
              <a:t>langage</a:t>
            </a:r>
            <a:r>
              <a:rPr sz="1969" kern="0">
                <a:solidFill>
                  <a:srgbClr val="222222"/>
                </a:solidFill>
                <a:latin typeface="Times Roman"/>
                <a:sym typeface="Times Roman"/>
              </a:rPr>
              <a:t>, </a:t>
            </a:r>
            <a:r>
              <a:rPr sz="1969" u="sng" kern="0">
                <a:solidFill>
                  <a:srgbClr val="0000FF"/>
                </a:solidFill>
                <a:uFill>
                  <a:solidFill>
                    <a:srgbClr val="0000FF"/>
                  </a:solidFill>
                </a:uFill>
                <a:latin typeface="Times Roman"/>
                <a:sym typeface="Times Roman"/>
                <a:hlinkClick r:id="rId10"/>
              </a:rPr>
              <a:t>mémoire</a:t>
            </a:r>
            <a:r>
              <a:rPr sz="1969" kern="0">
                <a:solidFill>
                  <a:srgbClr val="222222"/>
                </a:solidFill>
                <a:latin typeface="Times Roman"/>
                <a:sym typeface="Times Roman"/>
              </a:rPr>
              <a:t>, </a:t>
            </a:r>
            <a:r>
              <a:rPr sz="1969" u="sng" kern="0">
                <a:solidFill>
                  <a:srgbClr val="0000FF"/>
                </a:solidFill>
                <a:uFill>
                  <a:solidFill>
                    <a:srgbClr val="0000FF"/>
                  </a:solidFill>
                </a:uFill>
                <a:latin typeface="Times Roman"/>
                <a:sym typeface="Times Roman"/>
                <a:hlinkClick r:id="rId11"/>
              </a:rPr>
              <a:t>raisonnement</a:t>
            </a:r>
            <a:r>
              <a:rPr sz="1969" kern="0">
                <a:solidFill>
                  <a:srgbClr val="222222"/>
                </a:solidFill>
                <a:latin typeface="Times Roman"/>
                <a:sym typeface="Times Roman"/>
              </a:rPr>
              <a:t>, </a:t>
            </a:r>
            <a:r>
              <a:rPr sz="1969" u="sng" kern="0">
                <a:solidFill>
                  <a:srgbClr val="0000FF"/>
                </a:solidFill>
                <a:uFill>
                  <a:solidFill>
                    <a:srgbClr val="0000FF"/>
                  </a:solidFill>
                </a:uFill>
                <a:latin typeface="Times Roman"/>
                <a:sym typeface="Times Roman"/>
                <a:hlinkClick r:id="rId12"/>
              </a:rPr>
              <a:t>émotions</a:t>
            </a:r>
            <a:r>
              <a:rPr sz="1969" kern="0">
                <a:solidFill>
                  <a:srgbClr val="222222"/>
                </a:solidFill>
                <a:latin typeface="Times Roman"/>
                <a:sym typeface="Times Roman"/>
              </a:rPr>
              <a:t>...). </a:t>
            </a:r>
          </a:p>
        </p:txBody>
      </p:sp>
      <p:pic>
        <p:nvPicPr>
          <p:cNvPr id="12" name="Image 3" descr="image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71430" y="207792"/>
            <a:ext cx="851503" cy="85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20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2">
            <a:extLst/>
          </a:blip>
          <a:stretch>
            <a:fillRect/>
          </a:stretch>
        </p:blipFill>
        <p:spPr>
          <a:xfrm>
            <a:off x="2448772" y="848110"/>
            <a:ext cx="7527213" cy="4516331"/>
          </a:xfrm>
          <a:prstGeom prst="rect">
            <a:avLst/>
          </a:prstGeom>
          <a:ln w="12700">
            <a:miter lim="400000"/>
          </a:ln>
        </p:spPr>
      </p:pic>
      <p:sp>
        <p:nvSpPr>
          <p:cNvPr id="264" name="Le bien collectif comme moteur de l’évolution"/>
          <p:cNvSpPr txBox="1"/>
          <p:nvPr/>
        </p:nvSpPr>
        <p:spPr>
          <a:xfrm>
            <a:off x="2365173" y="5566301"/>
            <a:ext cx="7694413" cy="55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500">
                <a:solidFill>
                  <a:srgbClr val="114A68"/>
                </a:solidFill>
                <a:latin typeface="Times Roman"/>
                <a:ea typeface="Times Roman"/>
                <a:cs typeface="Times Roman"/>
                <a:sym typeface="Times Roman"/>
              </a:defRPr>
            </a:lvl1pPr>
          </a:lstStyle>
          <a:p>
            <a:pPr algn="ctr" defTabSz="410751" hangingPunct="0"/>
            <a:r>
              <a:rPr sz="3164" b="1" kern="0" dirty="0" err="1">
                <a:latin typeface="+mn-lt"/>
              </a:rPr>
              <a:t>L’empathie</a:t>
            </a:r>
            <a:r>
              <a:rPr sz="3164" b="1" kern="0" dirty="0">
                <a:latin typeface="+mn-lt"/>
              </a:rPr>
              <a:t> au </a:t>
            </a:r>
            <a:r>
              <a:rPr lang="fr-FR" sz="3164" b="1" kern="0" dirty="0" smtClean="0">
                <a:latin typeface="+mn-lt"/>
              </a:rPr>
              <a:t>cœur </a:t>
            </a:r>
            <a:r>
              <a:rPr sz="3164" b="1" kern="0" dirty="0" smtClean="0">
                <a:latin typeface="+mn-lt"/>
              </a:rPr>
              <a:t>de </a:t>
            </a:r>
            <a:r>
              <a:rPr sz="3164" b="1" kern="0" dirty="0" err="1">
                <a:latin typeface="+mn-lt"/>
              </a:rPr>
              <a:t>l’évolution</a:t>
            </a:r>
            <a:r>
              <a:rPr sz="3164" b="1" kern="0" dirty="0">
                <a:latin typeface="+mn-lt"/>
              </a:rPr>
              <a:t> </a:t>
            </a:r>
            <a:r>
              <a:rPr sz="3164" b="1" kern="0" dirty="0" err="1">
                <a:latin typeface="+mn-lt"/>
              </a:rPr>
              <a:t>humaine</a:t>
            </a:r>
            <a:r>
              <a:rPr sz="3164" b="1" kern="0" dirty="0">
                <a:latin typeface="+mn-lt"/>
              </a:rPr>
              <a:t> </a:t>
            </a:r>
          </a:p>
        </p:txBody>
      </p:sp>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2732" y="0"/>
            <a:ext cx="1199268" cy="119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987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183188" y="987425"/>
            <a:ext cx="6738846" cy="4873625"/>
          </a:xfrm>
        </p:spPr>
        <p:txBody>
          <a:bodyPr>
            <a:normAutofit/>
          </a:bodyPr>
          <a:lstStyle/>
          <a:p>
            <a:endParaRPr lang="fr-FR" dirty="0" smtClean="0"/>
          </a:p>
          <a:p>
            <a:endParaRPr lang="fr-FR" dirty="0"/>
          </a:p>
          <a:p>
            <a:pPr algn="l"/>
            <a:endParaRPr lang="fr-FR" dirty="0" smtClean="0">
              <a:solidFill>
                <a:srgbClr val="3AAADC"/>
              </a:solidFill>
            </a:endParaRPr>
          </a:p>
          <a:p>
            <a:pPr algn="l"/>
            <a:r>
              <a:rPr lang="fr-FR" dirty="0" smtClean="0">
                <a:solidFill>
                  <a:srgbClr val="3AAADC"/>
                </a:solidFill>
              </a:rPr>
              <a:t>Nicole BRUEL</a:t>
            </a:r>
            <a:r>
              <a:rPr lang="fr-FR" dirty="0"/>
              <a:t/>
            </a:r>
            <a:br>
              <a:rPr lang="fr-FR" dirty="0"/>
            </a:br>
            <a:r>
              <a:rPr lang="fr-FR" dirty="0" smtClean="0">
                <a:solidFill>
                  <a:schemeClr val="accent5">
                    <a:lumMod val="75000"/>
                  </a:schemeClr>
                </a:solidFill>
              </a:rPr>
              <a:t>Conseillère </a:t>
            </a:r>
            <a:r>
              <a:rPr lang="fr-FR" dirty="0">
                <a:solidFill>
                  <a:schemeClr val="accent5">
                    <a:lumMod val="75000"/>
                  </a:schemeClr>
                </a:solidFill>
              </a:rPr>
              <a:t>d</a:t>
            </a:r>
            <a:r>
              <a:rPr lang="fr-FR" dirty="0" smtClean="0">
                <a:solidFill>
                  <a:schemeClr val="accent5">
                    <a:lumMod val="75000"/>
                  </a:schemeClr>
                </a:solidFill>
              </a:rPr>
              <a:t>épartementale </a:t>
            </a:r>
            <a:br>
              <a:rPr lang="fr-FR" dirty="0" smtClean="0">
                <a:solidFill>
                  <a:schemeClr val="accent5">
                    <a:lumMod val="75000"/>
                  </a:schemeClr>
                </a:solidFill>
              </a:rPr>
            </a:br>
            <a:r>
              <a:rPr lang="fr-FR" dirty="0" smtClean="0">
                <a:solidFill>
                  <a:schemeClr val="accent5">
                    <a:lumMod val="75000"/>
                  </a:schemeClr>
                </a:solidFill>
              </a:rPr>
              <a:t>déléguée </a:t>
            </a:r>
            <a:r>
              <a:rPr lang="fr-FR" dirty="0">
                <a:solidFill>
                  <a:schemeClr val="accent5">
                    <a:lumMod val="75000"/>
                  </a:schemeClr>
                </a:solidFill>
              </a:rPr>
              <a:t>à </a:t>
            </a:r>
            <a:r>
              <a:rPr lang="fr-FR" dirty="0" smtClean="0">
                <a:solidFill>
                  <a:schemeClr val="accent5">
                    <a:lumMod val="75000"/>
                  </a:schemeClr>
                </a:solidFill>
              </a:rPr>
              <a:t>l’Enfance</a:t>
            </a:r>
            <a:endParaRPr lang="fr-FR" dirty="0">
              <a:solidFill>
                <a:schemeClr val="accent5">
                  <a:lumMod val="75000"/>
                </a:schemeClr>
              </a:solidFill>
            </a:endParaRPr>
          </a:p>
          <a:p>
            <a:pPr algn="l"/>
            <a:endParaRPr lang="fr-FR" dirty="0">
              <a:solidFill>
                <a:schemeClr val="accent5">
                  <a:lumMod val="75000"/>
                </a:schemeClr>
              </a:solidFill>
            </a:endParaRPr>
          </a:p>
        </p:txBody>
      </p:sp>
      <p:sp>
        <p:nvSpPr>
          <p:cNvPr id="3" name="Espace réservé du numéro de diapositive 2"/>
          <p:cNvSpPr>
            <a:spLocks noGrp="1"/>
          </p:cNvSpPr>
          <p:nvPr>
            <p:ph type="sldNum" sz="quarter" idx="12"/>
          </p:nvPr>
        </p:nvSpPr>
        <p:spPr/>
        <p:txBody>
          <a:bodyPr/>
          <a:lstStyle/>
          <a:p>
            <a:fld id="{7073052B-C3ED-4FAD-BEB6-A8C20862DC83}" type="slidenum">
              <a:rPr lang="fr-FR" smtClean="0"/>
              <a:t>3</a:t>
            </a:fld>
            <a:endParaRPr lang="fr-FR" dirty="0"/>
          </a:p>
        </p:txBody>
      </p:sp>
      <p:pic>
        <p:nvPicPr>
          <p:cNvPr id="6"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6986" y="0"/>
            <a:ext cx="1275014" cy="127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855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52600" y="5028398"/>
            <a:ext cx="8703736" cy="95673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E4F6B"/>
              </a:solidFill>
            </a:endParaRPr>
          </a:p>
        </p:txBody>
      </p:sp>
      <p:pic>
        <p:nvPicPr>
          <p:cNvPr id="269" name="Image" descr="Image"/>
          <p:cNvPicPr>
            <a:picLocks noChangeAspect="1"/>
          </p:cNvPicPr>
          <p:nvPr/>
        </p:nvPicPr>
        <p:blipFill>
          <a:blip r:embed="rId2">
            <a:extLst/>
          </a:blip>
          <a:stretch>
            <a:fillRect/>
          </a:stretch>
        </p:blipFill>
        <p:spPr>
          <a:xfrm>
            <a:off x="1752600" y="689523"/>
            <a:ext cx="2306897" cy="3091714"/>
          </a:xfrm>
          <a:prstGeom prst="rect">
            <a:avLst/>
          </a:prstGeom>
          <a:ln w="12700">
            <a:solidFill>
              <a:srgbClr val="DDDDDD"/>
            </a:solidFill>
            <a:miter lim="400000"/>
          </a:ln>
        </p:spPr>
      </p:pic>
      <p:pic>
        <p:nvPicPr>
          <p:cNvPr id="271" name="Unknown.jpeg" descr="Unknown.jpeg"/>
          <p:cNvPicPr>
            <a:picLocks noChangeAspect="1"/>
          </p:cNvPicPr>
          <p:nvPr/>
        </p:nvPicPr>
        <p:blipFill rotWithShape="1">
          <a:blip r:embed="rId3">
            <a:extLst/>
          </a:blip>
          <a:srcRect l="4402" r="12517"/>
          <a:stretch/>
        </p:blipFill>
        <p:spPr>
          <a:xfrm>
            <a:off x="4754228" y="672040"/>
            <a:ext cx="2568632" cy="3109197"/>
          </a:xfrm>
          <a:prstGeom prst="rect">
            <a:avLst/>
          </a:prstGeom>
          <a:ln w="12700">
            <a:miter lim="400000"/>
          </a:ln>
        </p:spPr>
      </p:pic>
      <p:pic>
        <p:nvPicPr>
          <p:cNvPr id="272" name="Unknown.jpeg" descr="Unknown.jpeg"/>
          <p:cNvPicPr>
            <a:picLocks noChangeAspect="1"/>
          </p:cNvPicPr>
          <p:nvPr/>
        </p:nvPicPr>
        <p:blipFill rotWithShape="1">
          <a:blip r:embed="rId4">
            <a:extLst/>
          </a:blip>
          <a:srcRect r="5344"/>
          <a:stretch/>
        </p:blipFill>
        <p:spPr>
          <a:xfrm>
            <a:off x="8017591" y="672041"/>
            <a:ext cx="2438745" cy="3109196"/>
          </a:xfrm>
          <a:prstGeom prst="rect">
            <a:avLst/>
          </a:prstGeom>
          <a:ln w="12700">
            <a:miter lim="400000"/>
          </a:ln>
        </p:spPr>
      </p:pic>
      <p:pic>
        <p:nvPicPr>
          <p:cNvPr id="17"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1265" y="109006"/>
            <a:ext cx="1126067" cy="112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68965" y="3794434"/>
            <a:ext cx="2306897" cy="800219"/>
          </a:xfrm>
          <a:prstGeom prst="rect">
            <a:avLst/>
          </a:prstGeom>
        </p:spPr>
        <p:txBody>
          <a:bodyPr wrap="square">
            <a:spAutoFit/>
          </a:bodyPr>
          <a:lstStyle/>
          <a:p>
            <a:r>
              <a:rPr lang="fr-FR" b="1" dirty="0">
                <a:solidFill>
                  <a:schemeClr val="accent5">
                    <a:lumMod val="75000"/>
                  </a:schemeClr>
                </a:solidFill>
              </a:rPr>
              <a:t>Allan SCHORE</a:t>
            </a:r>
          </a:p>
          <a:p>
            <a:r>
              <a:rPr lang="fr-FR" sz="1400" dirty="0">
                <a:solidFill>
                  <a:schemeClr val="accent5">
                    <a:lumMod val="75000"/>
                  </a:schemeClr>
                </a:solidFill>
                <a:latin typeface="+mj-lt"/>
              </a:rPr>
              <a:t>Psychologue fondateur </a:t>
            </a:r>
            <a:endParaRPr lang="fr-FR" sz="1400" dirty="0" smtClean="0">
              <a:solidFill>
                <a:schemeClr val="accent5">
                  <a:lumMod val="75000"/>
                </a:schemeClr>
              </a:solidFill>
              <a:latin typeface="+mj-lt"/>
            </a:endParaRPr>
          </a:p>
          <a:p>
            <a:r>
              <a:rPr lang="fr-FR" sz="1400" dirty="0" smtClean="0">
                <a:solidFill>
                  <a:schemeClr val="accent5">
                    <a:lumMod val="75000"/>
                  </a:schemeClr>
                </a:solidFill>
                <a:latin typeface="+mj-lt"/>
              </a:rPr>
              <a:t>des neurosciences affectives</a:t>
            </a:r>
            <a:endParaRPr lang="fr-FR" sz="1400" dirty="0">
              <a:solidFill>
                <a:schemeClr val="accent5">
                  <a:lumMod val="75000"/>
                </a:schemeClr>
              </a:solidFill>
              <a:latin typeface="+mj-lt"/>
            </a:endParaRPr>
          </a:p>
        </p:txBody>
      </p:sp>
      <p:sp>
        <p:nvSpPr>
          <p:cNvPr id="4" name="Rectangle 3"/>
          <p:cNvSpPr/>
          <p:nvPr/>
        </p:nvSpPr>
        <p:spPr>
          <a:xfrm>
            <a:off x="4787180" y="3781237"/>
            <a:ext cx="2568632" cy="800219"/>
          </a:xfrm>
          <a:prstGeom prst="rect">
            <a:avLst/>
          </a:prstGeom>
        </p:spPr>
        <p:txBody>
          <a:bodyPr wrap="square">
            <a:spAutoFit/>
          </a:bodyPr>
          <a:lstStyle/>
          <a:p>
            <a:r>
              <a:rPr lang="fr-FR" b="1" dirty="0" smtClean="0">
                <a:solidFill>
                  <a:schemeClr val="accent5">
                    <a:lumMod val="75000"/>
                  </a:schemeClr>
                </a:solidFill>
              </a:rPr>
              <a:t>Daniel SIEGEL </a:t>
            </a:r>
            <a:endParaRPr lang="fr-FR" b="1" dirty="0">
              <a:solidFill>
                <a:schemeClr val="accent5">
                  <a:lumMod val="75000"/>
                </a:schemeClr>
              </a:solidFill>
            </a:endParaRPr>
          </a:p>
          <a:p>
            <a:r>
              <a:rPr lang="fr-FR" sz="1400" dirty="0">
                <a:solidFill>
                  <a:schemeClr val="accent5">
                    <a:lumMod val="75000"/>
                  </a:schemeClr>
                </a:solidFill>
                <a:latin typeface="+mj-lt"/>
              </a:rPr>
              <a:t>Professeur de psychiatrie</a:t>
            </a:r>
          </a:p>
          <a:p>
            <a:r>
              <a:rPr lang="fr-FR" sz="1400" dirty="0">
                <a:solidFill>
                  <a:schemeClr val="accent5">
                    <a:lumMod val="75000"/>
                  </a:schemeClr>
                </a:solidFill>
                <a:latin typeface="+mj-lt"/>
              </a:rPr>
              <a:t>Relations et cerveau </a:t>
            </a:r>
          </a:p>
        </p:txBody>
      </p:sp>
      <p:sp>
        <p:nvSpPr>
          <p:cNvPr id="5" name="Rectangle 4"/>
          <p:cNvSpPr/>
          <p:nvPr/>
        </p:nvSpPr>
        <p:spPr>
          <a:xfrm>
            <a:off x="8017591" y="3794434"/>
            <a:ext cx="6096000" cy="1015663"/>
          </a:xfrm>
          <a:prstGeom prst="rect">
            <a:avLst/>
          </a:prstGeom>
        </p:spPr>
        <p:txBody>
          <a:bodyPr>
            <a:spAutoFit/>
          </a:bodyPr>
          <a:lstStyle/>
          <a:p>
            <a:r>
              <a:rPr lang="fr-FR" b="1" dirty="0" smtClean="0">
                <a:solidFill>
                  <a:schemeClr val="accent5">
                    <a:lumMod val="75000"/>
                  </a:schemeClr>
                </a:solidFill>
              </a:rPr>
              <a:t>Bruce MAC EWEN</a:t>
            </a:r>
            <a:endParaRPr lang="fr-FR" b="1" dirty="0">
              <a:solidFill>
                <a:schemeClr val="accent5">
                  <a:lumMod val="75000"/>
                </a:schemeClr>
              </a:solidFill>
            </a:endParaRPr>
          </a:p>
          <a:p>
            <a:r>
              <a:rPr lang="fr-FR" sz="1400" dirty="0">
                <a:solidFill>
                  <a:schemeClr val="accent5">
                    <a:lumMod val="75000"/>
                  </a:schemeClr>
                </a:solidFill>
                <a:latin typeface="+mj-lt"/>
              </a:rPr>
              <a:t>N</a:t>
            </a:r>
            <a:r>
              <a:rPr lang="fr-FR" sz="1400" dirty="0" smtClean="0">
                <a:solidFill>
                  <a:schemeClr val="accent5">
                    <a:lumMod val="75000"/>
                  </a:schemeClr>
                </a:solidFill>
                <a:latin typeface="+mj-lt"/>
              </a:rPr>
              <a:t>euroendocrinologue</a:t>
            </a:r>
            <a:r>
              <a:rPr lang="fr-FR" sz="1400" dirty="0">
                <a:solidFill>
                  <a:schemeClr val="accent5">
                    <a:lumMod val="75000"/>
                  </a:schemeClr>
                </a:solidFill>
                <a:latin typeface="+mj-lt"/>
              </a:rPr>
              <a:t>,</a:t>
            </a:r>
          </a:p>
          <a:p>
            <a:r>
              <a:rPr lang="fr-FR" sz="1400" dirty="0">
                <a:solidFill>
                  <a:schemeClr val="accent5">
                    <a:lumMod val="75000"/>
                  </a:schemeClr>
                </a:solidFill>
                <a:latin typeface="+mj-lt"/>
              </a:rPr>
              <a:t>Dr en biologie cellulaire  </a:t>
            </a:r>
          </a:p>
          <a:p>
            <a:r>
              <a:rPr lang="fr-FR" sz="1400" dirty="0">
                <a:solidFill>
                  <a:schemeClr val="accent5">
                    <a:lumMod val="75000"/>
                  </a:schemeClr>
                </a:solidFill>
                <a:latin typeface="+mj-lt"/>
              </a:rPr>
              <a:t>Les effets du Stress</a:t>
            </a:r>
          </a:p>
        </p:txBody>
      </p:sp>
      <p:sp>
        <p:nvSpPr>
          <p:cNvPr id="7" name="Rectangle 6"/>
          <p:cNvSpPr/>
          <p:nvPr/>
        </p:nvSpPr>
        <p:spPr>
          <a:xfrm>
            <a:off x="1868965" y="5136120"/>
            <a:ext cx="8587371" cy="692497"/>
          </a:xfrm>
          <a:prstGeom prst="rect">
            <a:avLst/>
          </a:prstGeom>
        </p:spPr>
        <p:txBody>
          <a:bodyPr wrap="square">
            <a:spAutoFit/>
          </a:bodyPr>
          <a:lstStyle/>
          <a:p>
            <a:r>
              <a:rPr lang="fr-FR" sz="1700" b="1" dirty="0">
                <a:solidFill>
                  <a:schemeClr val="bg1"/>
                </a:solidFill>
              </a:rPr>
              <a:t>Un environnement empathique, soutenant et aimant favorise le développement du cerveau</a:t>
            </a:r>
            <a:r>
              <a:rPr lang="fr-FR" sz="1700" b="1" dirty="0" smtClean="0">
                <a:solidFill>
                  <a:schemeClr val="bg1"/>
                </a:solidFill>
              </a:rPr>
              <a:t>.</a:t>
            </a:r>
          </a:p>
          <a:p>
            <a:endParaRPr lang="fr-FR" sz="500" b="1" dirty="0">
              <a:solidFill>
                <a:schemeClr val="bg1"/>
              </a:solidFill>
            </a:endParaRPr>
          </a:p>
          <a:p>
            <a:r>
              <a:rPr lang="fr-FR" sz="1700" b="1" dirty="0">
                <a:solidFill>
                  <a:schemeClr val="bg1"/>
                </a:solidFill>
              </a:rPr>
              <a:t>Le trauma relationnel précoce façonne le cerveau du très jeune </a:t>
            </a:r>
            <a:r>
              <a:rPr lang="fr-FR" sz="1700" b="1" dirty="0" smtClean="0">
                <a:solidFill>
                  <a:schemeClr val="bg1"/>
                </a:solidFill>
              </a:rPr>
              <a:t>enfant.</a:t>
            </a:r>
            <a:endParaRPr lang="fr-FR" sz="1700" b="1" dirty="0">
              <a:solidFill>
                <a:schemeClr val="bg1"/>
              </a:solidFill>
            </a:endParaRPr>
          </a:p>
        </p:txBody>
      </p:sp>
    </p:spTree>
    <p:extLst>
      <p:ext uri="{BB962C8B-B14F-4D97-AF65-F5344CB8AC3E}">
        <p14:creationId xmlns:p14="http://schemas.microsoft.com/office/powerpoint/2010/main" val="247306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En France,…"/>
          <p:cNvSpPr txBox="1"/>
          <p:nvPr/>
        </p:nvSpPr>
        <p:spPr>
          <a:xfrm>
            <a:off x="2653642" y="723914"/>
            <a:ext cx="7292059" cy="1045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914367" hangingPunct="0">
              <a:defRPr sz="4500">
                <a:solidFill>
                  <a:srgbClr val="114A68"/>
                </a:solidFill>
                <a:latin typeface="Times Roman"/>
                <a:ea typeface="Times Roman"/>
                <a:cs typeface="Times Roman"/>
                <a:sym typeface="Times Roman"/>
              </a:defRPr>
            </a:pPr>
            <a:r>
              <a:rPr sz="3164" b="1" kern="0" dirty="0" err="1">
                <a:solidFill>
                  <a:srgbClr val="114A68"/>
                </a:solidFill>
                <a:sym typeface="Times Roman"/>
              </a:rPr>
              <a:t>En</a:t>
            </a:r>
            <a:r>
              <a:rPr sz="3164" b="1" kern="0" dirty="0">
                <a:solidFill>
                  <a:srgbClr val="114A68"/>
                </a:solidFill>
                <a:sym typeface="Times Roman"/>
              </a:rPr>
              <a:t> France, </a:t>
            </a:r>
          </a:p>
          <a:p>
            <a:pPr defTabSz="914367" hangingPunct="0">
              <a:defRPr sz="4500">
                <a:solidFill>
                  <a:srgbClr val="114A68"/>
                </a:solidFill>
                <a:latin typeface="Times Roman"/>
                <a:ea typeface="Times Roman"/>
                <a:cs typeface="Times Roman"/>
                <a:sym typeface="Times Roman"/>
              </a:defRPr>
            </a:pPr>
            <a:r>
              <a:rPr sz="3164" b="1" kern="0" dirty="0">
                <a:solidFill>
                  <a:srgbClr val="114A68"/>
                </a:solidFill>
                <a:sym typeface="Times Roman"/>
              </a:rPr>
              <a:t>Le </a:t>
            </a:r>
            <a:r>
              <a:rPr sz="3164" b="1" kern="0" dirty="0" err="1">
                <a:solidFill>
                  <a:srgbClr val="114A68"/>
                </a:solidFill>
                <a:sym typeface="Times Roman"/>
              </a:rPr>
              <a:t>Dr</a:t>
            </a:r>
            <a:r>
              <a:rPr sz="3164" b="1" kern="0" dirty="0">
                <a:solidFill>
                  <a:srgbClr val="114A68"/>
                </a:solidFill>
                <a:sym typeface="Times Roman"/>
              </a:rPr>
              <a:t> Catherine GUEGUEN, </a:t>
            </a:r>
            <a:r>
              <a:rPr sz="3164" b="1" kern="0" dirty="0" err="1">
                <a:solidFill>
                  <a:srgbClr val="114A68"/>
                </a:solidFill>
                <a:sym typeface="Times Roman"/>
              </a:rPr>
              <a:t>pédiatre</a:t>
            </a:r>
            <a:r>
              <a:rPr sz="3164" b="1" kern="0" dirty="0">
                <a:solidFill>
                  <a:srgbClr val="114A68"/>
                </a:solidFill>
                <a:sym typeface="Times Roman"/>
              </a:rPr>
              <a:t>  </a:t>
            </a:r>
          </a:p>
        </p:txBody>
      </p:sp>
      <p:pic>
        <p:nvPicPr>
          <p:cNvPr id="282" name="ef3deecf-889b-4714-b1d7-fd78331b8604.jpg" descr="ef3deecf-889b-4714-b1d7-fd78331b8604.jpg"/>
          <p:cNvPicPr>
            <a:picLocks noChangeAspect="1"/>
          </p:cNvPicPr>
          <p:nvPr/>
        </p:nvPicPr>
        <p:blipFill>
          <a:blip r:embed="rId2">
            <a:extLst/>
          </a:blip>
          <a:stretch>
            <a:fillRect/>
          </a:stretch>
        </p:blipFill>
        <p:spPr>
          <a:xfrm>
            <a:off x="1931720" y="2207684"/>
            <a:ext cx="2682341" cy="4184451"/>
          </a:xfrm>
          <a:prstGeom prst="rect">
            <a:avLst/>
          </a:prstGeom>
          <a:ln w="12700">
            <a:miter lim="400000"/>
          </a:ln>
        </p:spPr>
      </p:pic>
      <p:pic>
        <p:nvPicPr>
          <p:cNvPr id="283" name="9782352047209.jpg" descr="9782352047209.jpg"/>
          <p:cNvPicPr>
            <a:picLocks noChangeAspect="1"/>
          </p:cNvPicPr>
          <p:nvPr/>
        </p:nvPicPr>
        <p:blipFill>
          <a:blip r:embed="rId3">
            <a:extLst/>
          </a:blip>
          <a:stretch>
            <a:fillRect/>
          </a:stretch>
        </p:blipFill>
        <p:spPr>
          <a:xfrm>
            <a:off x="7577942" y="2272394"/>
            <a:ext cx="2796574" cy="4055032"/>
          </a:xfrm>
          <a:prstGeom prst="rect">
            <a:avLst/>
          </a:prstGeom>
          <a:ln w="12700">
            <a:miter lim="400000"/>
          </a:ln>
        </p:spPr>
      </p:pic>
      <p:pic>
        <p:nvPicPr>
          <p:cNvPr id="284" name="61yKv50gVGL._AC_UF1000,1000_QL80_.jpg" descr="61yKv50gVGL._AC_UF1000,1000_QL80_.jpg"/>
          <p:cNvPicPr>
            <a:picLocks noChangeAspect="1"/>
          </p:cNvPicPr>
          <p:nvPr/>
        </p:nvPicPr>
        <p:blipFill>
          <a:blip r:embed="rId4">
            <a:extLst/>
          </a:blip>
          <a:stretch>
            <a:fillRect/>
          </a:stretch>
        </p:blipFill>
        <p:spPr>
          <a:xfrm>
            <a:off x="4766522" y="2232289"/>
            <a:ext cx="2658958" cy="4135239"/>
          </a:xfrm>
          <a:prstGeom prst="rect">
            <a:avLst/>
          </a:prstGeom>
          <a:ln w="12700">
            <a:miter lim="400000"/>
          </a:ln>
        </p:spPr>
      </p:pic>
      <p:pic>
        <p:nvPicPr>
          <p:cNvPr id="9"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8383" y="74788"/>
            <a:ext cx="1172121" cy="117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85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 3" descr="Image 3"/>
          <p:cNvPicPr>
            <a:picLocks noChangeAspect="1"/>
          </p:cNvPicPr>
          <p:nvPr/>
        </p:nvPicPr>
        <p:blipFill rotWithShape="1">
          <a:blip r:embed="rId3">
            <a:extLst/>
          </a:blip>
          <a:srcRect b="14490"/>
          <a:stretch/>
        </p:blipFill>
        <p:spPr>
          <a:xfrm>
            <a:off x="2662573" y="1206991"/>
            <a:ext cx="6775065" cy="4044170"/>
          </a:xfrm>
          <a:prstGeom prst="rect">
            <a:avLst/>
          </a:prstGeom>
          <a:ln w="12700">
            <a:miter lim="400000"/>
          </a:ln>
        </p:spPr>
      </p:pic>
      <p:sp>
        <p:nvSpPr>
          <p:cNvPr id="288" name="ZoneTexte 5"/>
          <p:cNvSpPr txBox="1"/>
          <p:nvPr/>
        </p:nvSpPr>
        <p:spPr>
          <a:xfrm>
            <a:off x="1787236" y="5398857"/>
            <a:ext cx="9385069" cy="76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6" tIns="45716" rIns="45716" bIns="45716">
            <a:spAutoFit/>
          </a:bodyPr>
          <a:lstStyle/>
          <a:p>
            <a:pPr defTabSz="914367" hangingPunct="0"/>
            <a:r>
              <a:rPr sz="1687" b="1" kern="0" dirty="0" err="1">
                <a:solidFill>
                  <a:srgbClr val="0E4F6B"/>
                </a:solidFill>
                <a:latin typeface="Calibri" panose="020F0502020204030204"/>
                <a:sym typeface="Helvetica"/>
              </a:rPr>
              <a:t>Dans</a:t>
            </a:r>
            <a:r>
              <a:rPr sz="1687" b="1" kern="0" dirty="0">
                <a:solidFill>
                  <a:srgbClr val="0E4F6B"/>
                </a:solidFill>
                <a:latin typeface="Calibri" panose="020F0502020204030204"/>
                <a:sym typeface="Helvetica"/>
              </a:rPr>
              <a:t> la rencontre du couple </a:t>
            </a:r>
            <a:r>
              <a:rPr sz="1687" b="1" kern="0" dirty="0" err="1">
                <a:solidFill>
                  <a:srgbClr val="0E4F6B"/>
                </a:solidFill>
                <a:latin typeface="Calibri" panose="020F0502020204030204"/>
                <a:sym typeface="Helvetica"/>
              </a:rPr>
              <a:t>s’organise</a:t>
            </a:r>
            <a:r>
              <a:rPr sz="1687" b="1" kern="0" dirty="0">
                <a:solidFill>
                  <a:srgbClr val="0E4F6B"/>
                </a:solidFill>
                <a:latin typeface="Calibri" panose="020F0502020204030204"/>
                <a:sym typeface="Helvetica"/>
              </a:rPr>
              <a:t> la « niche </a:t>
            </a:r>
            <a:r>
              <a:rPr sz="1687" b="1" kern="0" dirty="0" err="1">
                <a:solidFill>
                  <a:srgbClr val="0E4F6B"/>
                </a:solidFill>
                <a:latin typeface="Calibri" panose="020F0502020204030204"/>
                <a:sym typeface="Helvetica"/>
              </a:rPr>
              <a:t>sensorielle</a:t>
            </a:r>
            <a:r>
              <a:rPr sz="1687" b="1" kern="0" dirty="0">
                <a:solidFill>
                  <a:srgbClr val="0E4F6B"/>
                </a:solidFill>
                <a:latin typeface="Calibri" panose="020F0502020204030204"/>
                <a:sym typeface="Helvetica"/>
              </a:rPr>
              <a:t> » </a:t>
            </a:r>
            <a:r>
              <a:rPr sz="1687" b="1" kern="0" dirty="0" err="1">
                <a:solidFill>
                  <a:srgbClr val="0E4F6B"/>
                </a:solidFill>
                <a:latin typeface="Calibri" panose="020F0502020204030204"/>
                <a:sym typeface="Helvetica"/>
              </a:rPr>
              <a:t>dans</a:t>
            </a:r>
            <a:r>
              <a:rPr sz="1687" b="1" kern="0" dirty="0">
                <a:solidFill>
                  <a:srgbClr val="0E4F6B"/>
                </a:solidFill>
                <a:latin typeface="Calibri" panose="020F0502020204030204"/>
                <a:sym typeface="Helvetica"/>
              </a:rPr>
              <a:t> </a:t>
            </a:r>
            <a:r>
              <a:rPr sz="1687" b="1" kern="0" dirty="0" err="1">
                <a:solidFill>
                  <a:srgbClr val="0E4F6B"/>
                </a:solidFill>
                <a:latin typeface="Calibri" panose="020F0502020204030204"/>
                <a:sym typeface="Helvetica"/>
              </a:rPr>
              <a:t>laquelle</a:t>
            </a:r>
            <a:r>
              <a:rPr sz="1687" b="1" kern="0" dirty="0">
                <a:solidFill>
                  <a:srgbClr val="0E4F6B"/>
                </a:solidFill>
                <a:latin typeface="Calibri" panose="020F0502020204030204"/>
                <a:sym typeface="Helvetica"/>
              </a:rPr>
              <a:t> </a:t>
            </a:r>
            <a:r>
              <a:rPr sz="1687" b="1" kern="0" dirty="0" err="1">
                <a:solidFill>
                  <a:srgbClr val="0E4F6B"/>
                </a:solidFill>
                <a:latin typeface="Calibri" panose="020F0502020204030204"/>
                <a:sym typeface="Helvetica"/>
              </a:rPr>
              <a:t>va</a:t>
            </a:r>
            <a:r>
              <a:rPr sz="1687" b="1" kern="0" dirty="0">
                <a:solidFill>
                  <a:srgbClr val="0E4F6B"/>
                </a:solidFill>
                <a:latin typeface="Calibri" panose="020F0502020204030204"/>
                <a:sym typeface="Helvetica"/>
              </a:rPr>
              <a:t> se </a:t>
            </a:r>
            <a:r>
              <a:rPr sz="1687" b="1" kern="0" dirty="0" err="1">
                <a:solidFill>
                  <a:srgbClr val="0E4F6B"/>
                </a:solidFill>
                <a:latin typeface="Calibri" panose="020F0502020204030204"/>
                <a:sym typeface="Helvetica"/>
              </a:rPr>
              <a:t>développer</a:t>
            </a:r>
            <a:r>
              <a:rPr sz="1687" b="1" kern="0" dirty="0">
                <a:solidFill>
                  <a:srgbClr val="0E4F6B"/>
                </a:solidFill>
                <a:latin typeface="Calibri" panose="020F0502020204030204"/>
                <a:sym typeface="Helvetica"/>
              </a:rPr>
              <a:t> </a:t>
            </a:r>
            <a:r>
              <a:rPr sz="1687" b="1" kern="0" dirty="0" err="1">
                <a:solidFill>
                  <a:srgbClr val="0E4F6B"/>
                </a:solidFill>
                <a:latin typeface="Calibri" panose="020F0502020204030204"/>
                <a:sym typeface="Helvetica"/>
              </a:rPr>
              <a:t>l’enfant</a:t>
            </a:r>
            <a:r>
              <a:rPr sz="1687" b="1" kern="0" dirty="0">
                <a:solidFill>
                  <a:srgbClr val="0E4F6B"/>
                </a:solidFill>
                <a:latin typeface="Calibri" panose="020F0502020204030204"/>
                <a:sym typeface="Helvetica"/>
              </a:rPr>
              <a:t>.</a:t>
            </a:r>
          </a:p>
          <a:p>
            <a:pPr defTabSz="914367" hangingPunct="0"/>
            <a:endParaRPr sz="1000" b="1" kern="0" dirty="0">
              <a:solidFill>
                <a:srgbClr val="0E4F6B"/>
              </a:solidFill>
              <a:latin typeface="Calibri" panose="020F0502020204030204"/>
              <a:sym typeface="Helvetica"/>
            </a:endParaRPr>
          </a:p>
          <a:p>
            <a:pPr defTabSz="914367" hangingPunct="0"/>
            <a:r>
              <a:rPr sz="1687" b="1" kern="0" dirty="0" err="1">
                <a:solidFill>
                  <a:srgbClr val="0E4F6B"/>
                </a:solidFill>
                <a:latin typeface="Calibri" panose="020F0502020204030204"/>
                <a:sym typeface="Helvetica"/>
              </a:rPr>
              <a:t>Dés</a:t>
            </a:r>
            <a:r>
              <a:rPr sz="1687" b="1" kern="0" dirty="0">
                <a:solidFill>
                  <a:srgbClr val="0E4F6B"/>
                </a:solidFill>
                <a:latin typeface="Calibri" panose="020F0502020204030204"/>
                <a:sym typeface="Helvetica"/>
              </a:rPr>
              <a:t> les premières relations, le milieu commence déjà à </a:t>
            </a:r>
            <a:r>
              <a:rPr sz="1687" b="1" kern="0" dirty="0" err="1">
                <a:solidFill>
                  <a:srgbClr val="0E4F6B"/>
                </a:solidFill>
                <a:latin typeface="Calibri" panose="020F0502020204030204"/>
                <a:sym typeface="Helvetica"/>
              </a:rPr>
              <a:t>sculpter</a:t>
            </a:r>
            <a:r>
              <a:rPr sz="1687" b="1" kern="0" dirty="0">
                <a:solidFill>
                  <a:srgbClr val="0E4F6B"/>
                </a:solidFill>
                <a:latin typeface="Calibri" panose="020F0502020204030204"/>
                <a:sym typeface="Helvetica"/>
              </a:rPr>
              <a:t> le </a:t>
            </a:r>
            <a:r>
              <a:rPr sz="1687" b="1" kern="0" dirty="0" err="1">
                <a:solidFill>
                  <a:srgbClr val="0E4F6B"/>
                </a:solidFill>
                <a:latin typeface="Calibri" panose="020F0502020204030204"/>
                <a:sym typeface="Helvetica"/>
              </a:rPr>
              <a:t>développement</a:t>
            </a:r>
            <a:r>
              <a:rPr sz="1687" b="1" kern="0" dirty="0">
                <a:solidFill>
                  <a:srgbClr val="0E4F6B"/>
                </a:solidFill>
                <a:latin typeface="Calibri" panose="020F0502020204030204"/>
                <a:sym typeface="Helvetica"/>
              </a:rPr>
              <a:t> du </a:t>
            </a:r>
            <a:r>
              <a:rPr sz="1687" b="1" kern="0" dirty="0" err="1">
                <a:solidFill>
                  <a:srgbClr val="0E4F6B"/>
                </a:solidFill>
                <a:latin typeface="Calibri" panose="020F0502020204030204"/>
                <a:sym typeface="Helvetica"/>
              </a:rPr>
              <a:t>bébé</a:t>
            </a:r>
            <a:r>
              <a:rPr sz="1687" b="1" kern="0" dirty="0">
                <a:solidFill>
                  <a:srgbClr val="0E4F6B"/>
                </a:solidFill>
                <a:latin typeface="Calibri" panose="020F0502020204030204"/>
                <a:sym typeface="Helvetica"/>
              </a:rPr>
              <a:t>.</a:t>
            </a:r>
          </a:p>
        </p:txBody>
      </p:sp>
      <p:sp>
        <p:nvSpPr>
          <p:cNvPr id="289" name="ZoneTexte 8"/>
          <p:cNvSpPr txBox="1"/>
          <p:nvPr/>
        </p:nvSpPr>
        <p:spPr>
          <a:xfrm>
            <a:off x="2662573" y="480042"/>
            <a:ext cx="7063442" cy="579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6" tIns="45716" rIns="45716" bIns="45716">
            <a:spAutoFit/>
          </a:bodyPr>
          <a:lstStyle>
            <a:lvl1pPr algn="l" defTabSz="1300480">
              <a:defRPr sz="4500">
                <a:solidFill>
                  <a:srgbClr val="114A68"/>
                </a:solidFill>
                <a:latin typeface="Times Roman"/>
                <a:ea typeface="Times Roman"/>
                <a:cs typeface="Times Roman"/>
                <a:sym typeface="Times Roman"/>
              </a:defRPr>
            </a:lvl1pPr>
          </a:lstStyle>
          <a:p>
            <a:pPr defTabSz="914367" hangingPunct="0"/>
            <a:r>
              <a:rPr sz="3164" b="1" kern="0" dirty="0">
                <a:solidFill>
                  <a:srgbClr val="0E4F6B"/>
                </a:solidFill>
                <a:latin typeface="+mn-lt"/>
              </a:rPr>
              <a:t>Boris </a:t>
            </a:r>
            <a:r>
              <a:rPr sz="3164" b="1" kern="0" dirty="0" err="1">
                <a:solidFill>
                  <a:srgbClr val="0E4F6B"/>
                </a:solidFill>
                <a:latin typeface="+mn-lt"/>
              </a:rPr>
              <a:t>Cyrulnik</a:t>
            </a:r>
            <a:r>
              <a:rPr sz="3164" b="1" kern="0" dirty="0">
                <a:solidFill>
                  <a:srgbClr val="0E4F6B"/>
                </a:solidFill>
                <a:latin typeface="+mn-lt"/>
              </a:rPr>
              <a:t>, les </a:t>
            </a:r>
            <a:r>
              <a:rPr sz="3164" b="1" kern="0" dirty="0" smtClean="0">
                <a:solidFill>
                  <a:srgbClr val="0E4F6B"/>
                </a:solidFill>
                <a:latin typeface="+mn-lt"/>
              </a:rPr>
              <a:t>1</a:t>
            </a:r>
            <a:r>
              <a:rPr lang="fr-FR" sz="3164" b="1" kern="0" dirty="0" smtClean="0">
                <a:solidFill>
                  <a:srgbClr val="0E4F6B"/>
                </a:solidFill>
                <a:latin typeface="+mn-lt"/>
              </a:rPr>
              <a:t> </a:t>
            </a:r>
            <a:r>
              <a:rPr sz="3164" b="1" kern="0" dirty="0" smtClean="0">
                <a:solidFill>
                  <a:srgbClr val="0E4F6B"/>
                </a:solidFill>
                <a:latin typeface="+mn-lt"/>
              </a:rPr>
              <a:t>000 </a:t>
            </a:r>
            <a:r>
              <a:rPr sz="3164" b="1" kern="0" dirty="0">
                <a:solidFill>
                  <a:srgbClr val="0E4F6B"/>
                </a:solidFill>
                <a:latin typeface="+mn-lt"/>
              </a:rPr>
              <a:t>premiers </a:t>
            </a:r>
            <a:r>
              <a:rPr sz="3164" b="1" kern="0" dirty="0" err="1">
                <a:solidFill>
                  <a:srgbClr val="0E4F6B"/>
                </a:solidFill>
                <a:latin typeface="+mn-lt"/>
              </a:rPr>
              <a:t>jours</a:t>
            </a:r>
            <a:endParaRPr sz="3164" b="1" kern="0" dirty="0">
              <a:solidFill>
                <a:srgbClr val="0E4F6B"/>
              </a:solidFill>
              <a:latin typeface="+mn-lt"/>
            </a:endParaRPr>
          </a:p>
        </p:txBody>
      </p:sp>
      <p:pic>
        <p:nvPicPr>
          <p:cNvPr id="8"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8200" y="0"/>
            <a:ext cx="1193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60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Numéro de diapositive"/>
          <p:cNvSpPr txBox="1">
            <a:spLocks noGrp="1"/>
          </p:cNvSpPr>
          <p:nvPr>
            <p:ph type="sldNum" sz="quarter" idx="12"/>
          </p:nvPr>
        </p:nvSpPr>
        <p:spPr>
          <a:xfrm>
            <a:off x="8142783" y="4494216"/>
            <a:ext cx="262182" cy="2068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27429" tIns="27429" rIns="27429" bIns="27429" rtlCol="0" anchor="ctr">
            <a:spAutoFit/>
          </a:bodyPr>
          <a:lstStyle>
            <a:lvl1pPr algn="l" defTabSz="642914">
              <a:defRPr sz="984">
                <a:solidFill>
                  <a:srgbClr val="FCF7FF"/>
                </a:solidFill>
                <a:latin typeface="Century Gothic"/>
                <a:ea typeface="Century Gothic"/>
                <a:cs typeface="Century Gothic"/>
                <a:sym typeface="Century Gothic"/>
              </a:defRPr>
            </a:lvl1pPr>
          </a:lstStyle>
          <a:p>
            <a:pPr hangingPunct="0"/>
            <a:fld id="{86CB4B4D-7CA3-9044-876B-883B54F8677D}" type="slidenum">
              <a:rPr kern="0"/>
              <a:pPr hangingPunct="0"/>
              <a:t>33</a:t>
            </a:fld>
            <a:endParaRPr kern="0"/>
          </a:p>
        </p:txBody>
      </p:sp>
      <p:sp>
        <p:nvSpPr>
          <p:cNvPr id="295" name="Confiance en Soi : Sentiment de sécurité interne « Je peux »"/>
          <p:cNvSpPr txBox="1"/>
          <p:nvPr/>
        </p:nvSpPr>
        <p:spPr>
          <a:xfrm>
            <a:off x="2962679" y="432574"/>
            <a:ext cx="7793990" cy="503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6" tIns="45716" rIns="45716" bIns="45716">
            <a:spAutoFit/>
          </a:bodyPr>
          <a:lstStyle>
            <a:lvl1pPr algn="l" defTabSz="914399">
              <a:defRPr sz="3800">
                <a:solidFill>
                  <a:srgbClr val="114A68"/>
                </a:solidFill>
                <a:latin typeface="Times Roman"/>
                <a:ea typeface="Times Roman"/>
                <a:cs typeface="Times Roman"/>
                <a:sym typeface="Times Roman"/>
              </a:defRPr>
            </a:lvl1pPr>
          </a:lstStyle>
          <a:p>
            <a:pPr defTabSz="642914" hangingPunct="0"/>
            <a:r>
              <a:rPr sz="2672" b="1" kern="0" dirty="0" err="1">
                <a:solidFill>
                  <a:srgbClr val="0E4F6B"/>
                </a:solidFill>
                <a:latin typeface="Calibri  "/>
              </a:rPr>
              <a:t>Théorie</a:t>
            </a:r>
            <a:r>
              <a:rPr sz="2672" b="1" kern="0" dirty="0">
                <a:solidFill>
                  <a:srgbClr val="0E4F6B"/>
                </a:solidFill>
                <a:latin typeface="Calibri  "/>
              </a:rPr>
              <a:t> de </a:t>
            </a:r>
            <a:r>
              <a:rPr sz="2672" b="1" kern="0" dirty="0" err="1">
                <a:solidFill>
                  <a:srgbClr val="0E4F6B"/>
                </a:solidFill>
                <a:latin typeface="Calibri  "/>
              </a:rPr>
              <a:t>l’attachement</a:t>
            </a:r>
            <a:r>
              <a:rPr sz="2672" b="1" kern="0" dirty="0">
                <a:solidFill>
                  <a:srgbClr val="0E4F6B"/>
                </a:solidFill>
                <a:latin typeface="Calibri  "/>
              </a:rPr>
              <a:t> et </a:t>
            </a:r>
            <a:r>
              <a:rPr sz="2672" b="1" kern="0" dirty="0" err="1" smtClean="0">
                <a:solidFill>
                  <a:srgbClr val="0E4F6B"/>
                </a:solidFill>
                <a:latin typeface="Calibri  "/>
              </a:rPr>
              <a:t>sécurité</a:t>
            </a:r>
            <a:r>
              <a:rPr lang="fr-FR" sz="2672" b="1" kern="0" dirty="0" smtClean="0">
                <a:solidFill>
                  <a:srgbClr val="0E4F6B"/>
                </a:solidFill>
                <a:latin typeface="Calibri  "/>
              </a:rPr>
              <a:t> </a:t>
            </a:r>
            <a:r>
              <a:rPr sz="2672" b="1" kern="0" dirty="0" smtClean="0">
                <a:solidFill>
                  <a:srgbClr val="0E4F6B"/>
                </a:solidFill>
                <a:latin typeface="Calibri  "/>
              </a:rPr>
              <a:t>interne </a:t>
            </a:r>
            <a:endParaRPr sz="2672" b="1" kern="0" dirty="0">
              <a:solidFill>
                <a:srgbClr val="0E4F6B"/>
              </a:solidFill>
              <a:latin typeface="Calibri  "/>
            </a:endParaRPr>
          </a:p>
        </p:txBody>
      </p:sp>
      <p:pic>
        <p:nvPicPr>
          <p:cNvPr id="297" name="Unknown.jpeg" descr="Unknown.jpeg"/>
          <p:cNvPicPr>
            <a:picLocks noChangeAspect="1"/>
          </p:cNvPicPr>
          <p:nvPr/>
        </p:nvPicPr>
        <p:blipFill rotWithShape="1">
          <a:blip r:embed="rId2">
            <a:extLst/>
          </a:blip>
          <a:srcRect t="1821" r="10009" b="18038"/>
          <a:stretch/>
        </p:blipFill>
        <p:spPr>
          <a:xfrm>
            <a:off x="2341845" y="1473200"/>
            <a:ext cx="1446406" cy="1757680"/>
          </a:xfrm>
          <a:prstGeom prst="rect">
            <a:avLst/>
          </a:prstGeom>
          <a:ln>
            <a:noFill/>
          </a:ln>
          <a:effectLst>
            <a:outerShdw blurRad="190500" algn="tl" rotWithShape="0">
              <a:srgbClr val="000000">
                <a:alpha val="70000"/>
              </a:srgbClr>
            </a:outerShdw>
          </a:effectLst>
        </p:spPr>
      </p:pic>
      <p:sp>
        <p:nvSpPr>
          <p:cNvPr id="298" name="Besoin inné de proximité et de sécurité.            Je peux m’aventurer à explorer le monde car je sais…"/>
          <p:cNvSpPr txBox="1"/>
          <p:nvPr/>
        </p:nvSpPr>
        <p:spPr>
          <a:xfrm>
            <a:off x="6617777" y="5863939"/>
            <a:ext cx="4296991" cy="676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6" tIns="45716" rIns="45716" bIns="45716">
            <a:spAutoFit/>
          </a:bodyPr>
          <a:lstStyle/>
          <a:p>
            <a:pPr defTabSz="642914" hangingPunct="0">
              <a:defRPr sz="1800">
                <a:solidFill>
                  <a:srgbClr val="2348CC"/>
                </a:solidFill>
                <a:latin typeface="Book Antiqua"/>
                <a:ea typeface="Book Antiqua"/>
                <a:cs typeface="Book Antiqua"/>
                <a:sym typeface="Book Antiqua"/>
              </a:defRPr>
            </a:pPr>
            <a:r>
              <a:rPr sz="1266" i="1" kern="0" dirty="0" smtClean="0">
                <a:solidFill>
                  <a:srgbClr val="0E4F6B"/>
                </a:solidFill>
                <a:latin typeface="+mj-lt"/>
                <a:sym typeface="Book Antiqua"/>
              </a:rPr>
              <a:t>Je </a:t>
            </a:r>
            <a:r>
              <a:rPr sz="1266" i="1" kern="0" dirty="0" err="1" smtClean="0">
                <a:solidFill>
                  <a:srgbClr val="0E4F6B"/>
                </a:solidFill>
                <a:latin typeface="+mj-lt"/>
                <a:sym typeface="Book Antiqua"/>
              </a:rPr>
              <a:t>peux</a:t>
            </a:r>
            <a:r>
              <a:rPr sz="1266" i="1" kern="0" dirty="0" smtClean="0">
                <a:solidFill>
                  <a:srgbClr val="0E4F6B"/>
                </a:solidFill>
                <a:latin typeface="+mj-lt"/>
                <a:sym typeface="Book Antiqua"/>
              </a:rPr>
              <a:t> </a:t>
            </a:r>
            <a:r>
              <a:rPr sz="1266" i="1" kern="0" dirty="0" err="1" smtClean="0">
                <a:solidFill>
                  <a:srgbClr val="0E4F6B"/>
                </a:solidFill>
                <a:latin typeface="+mj-lt"/>
                <a:sym typeface="Book Antiqua"/>
              </a:rPr>
              <a:t>m’aventurer</a:t>
            </a:r>
            <a:r>
              <a:rPr sz="1266" i="1" kern="0" dirty="0" smtClean="0">
                <a:solidFill>
                  <a:srgbClr val="0E4F6B"/>
                </a:solidFill>
                <a:latin typeface="+mj-lt"/>
                <a:sym typeface="Book Antiqua"/>
              </a:rPr>
              <a:t> à explorer le monde car je sais que, </a:t>
            </a:r>
            <a:endParaRPr lang="fr-FR" sz="1266" i="1" kern="0" dirty="0" smtClean="0">
              <a:solidFill>
                <a:srgbClr val="0E4F6B"/>
              </a:solidFill>
              <a:latin typeface="+mj-lt"/>
              <a:sym typeface="Book Antiqua"/>
            </a:endParaRPr>
          </a:p>
          <a:p>
            <a:pPr defTabSz="642914" hangingPunct="0">
              <a:defRPr sz="1800">
                <a:solidFill>
                  <a:srgbClr val="2348CC"/>
                </a:solidFill>
                <a:latin typeface="Book Antiqua"/>
                <a:ea typeface="Book Antiqua"/>
                <a:cs typeface="Book Antiqua"/>
                <a:sym typeface="Book Antiqua"/>
              </a:defRPr>
            </a:pPr>
            <a:r>
              <a:rPr sz="1266" i="1" kern="0" dirty="0" err="1" smtClean="0">
                <a:solidFill>
                  <a:srgbClr val="0E4F6B"/>
                </a:solidFill>
                <a:latin typeface="+mj-lt"/>
                <a:sym typeface="Book Antiqua"/>
              </a:rPr>
              <a:t>en</a:t>
            </a:r>
            <a:r>
              <a:rPr sz="1266" i="1" kern="0" dirty="0" smtClean="0">
                <a:solidFill>
                  <a:srgbClr val="0E4F6B"/>
                </a:solidFill>
                <a:latin typeface="+mj-lt"/>
                <a:sym typeface="Book Antiqua"/>
              </a:rPr>
              <a:t> </a:t>
            </a:r>
            <a:r>
              <a:rPr sz="1266" i="1" kern="0" dirty="0" err="1" smtClean="0">
                <a:solidFill>
                  <a:srgbClr val="0E4F6B"/>
                </a:solidFill>
                <a:latin typeface="+mj-lt"/>
                <a:sym typeface="Book Antiqua"/>
              </a:rPr>
              <a:t>cas</a:t>
            </a:r>
            <a:r>
              <a:rPr sz="1266" i="1" kern="0" dirty="0" smtClean="0">
                <a:solidFill>
                  <a:srgbClr val="0E4F6B"/>
                </a:solidFill>
                <a:latin typeface="+mj-lt"/>
                <a:sym typeface="Book Antiqua"/>
              </a:rPr>
              <a:t> de </a:t>
            </a:r>
            <a:r>
              <a:rPr sz="1266" i="1" kern="0" dirty="0" err="1" smtClean="0">
                <a:solidFill>
                  <a:srgbClr val="0E4F6B"/>
                </a:solidFill>
                <a:latin typeface="+mj-lt"/>
                <a:sym typeface="Book Antiqua"/>
              </a:rPr>
              <a:t>détresse</a:t>
            </a:r>
            <a:r>
              <a:rPr sz="1266" i="1" kern="0" dirty="0" smtClean="0">
                <a:solidFill>
                  <a:srgbClr val="0E4F6B"/>
                </a:solidFill>
                <a:latin typeface="+mj-lt"/>
                <a:sym typeface="Book Antiqua"/>
              </a:rPr>
              <a:t>, je </a:t>
            </a:r>
            <a:r>
              <a:rPr sz="1266" i="1" kern="0" dirty="0" err="1" smtClean="0">
                <a:solidFill>
                  <a:srgbClr val="0E4F6B"/>
                </a:solidFill>
                <a:latin typeface="+mj-lt"/>
                <a:sym typeface="Book Antiqua"/>
              </a:rPr>
              <a:t>peux</a:t>
            </a:r>
            <a:r>
              <a:rPr sz="1266" i="1" kern="0" dirty="0" smtClean="0">
                <a:solidFill>
                  <a:srgbClr val="0E4F6B"/>
                </a:solidFill>
                <a:latin typeface="+mj-lt"/>
                <a:sym typeface="Book Antiqua"/>
              </a:rPr>
              <a:t> </a:t>
            </a:r>
            <a:r>
              <a:rPr sz="1266" i="1" kern="0" dirty="0" err="1" smtClean="0">
                <a:solidFill>
                  <a:srgbClr val="0E4F6B"/>
                </a:solidFill>
                <a:latin typeface="+mj-lt"/>
                <a:sym typeface="Book Antiqua"/>
              </a:rPr>
              <a:t>trouver</a:t>
            </a:r>
            <a:r>
              <a:rPr sz="1266" i="1" kern="0" dirty="0" smtClean="0">
                <a:solidFill>
                  <a:srgbClr val="0E4F6B"/>
                </a:solidFill>
                <a:latin typeface="+mj-lt"/>
                <a:sym typeface="Book Antiqua"/>
              </a:rPr>
              <a:t> du</a:t>
            </a:r>
            <a:r>
              <a:rPr lang="fr-FR" sz="1266" i="1" kern="0" dirty="0" smtClean="0">
                <a:solidFill>
                  <a:srgbClr val="0E4F6B"/>
                </a:solidFill>
                <a:latin typeface="+mj-lt"/>
                <a:sym typeface="Book Antiqua"/>
              </a:rPr>
              <a:t> réconfort </a:t>
            </a:r>
            <a:r>
              <a:rPr lang="fr-FR" sz="1266" i="1" kern="0" dirty="0">
                <a:solidFill>
                  <a:srgbClr val="0E4F6B"/>
                </a:solidFill>
                <a:latin typeface="+mj-lt"/>
                <a:sym typeface="Book Antiqua"/>
              </a:rPr>
              <a:t>auprès </a:t>
            </a:r>
            <a:endParaRPr lang="fr-FR" sz="1266" i="1" kern="0" dirty="0" smtClean="0">
              <a:solidFill>
                <a:srgbClr val="0E4F6B"/>
              </a:solidFill>
              <a:latin typeface="+mj-lt"/>
              <a:sym typeface="Book Antiqua"/>
            </a:endParaRPr>
          </a:p>
          <a:p>
            <a:pPr defTabSz="642914" hangingPunct="0">
              <a:defRPr sz="1800">
                <a:solidFill>
                  <a:srgbClr val="2348CC"/>
                </a:solidFill>
                <a:latin typeface="Book Antiqua"/>
                <a:ea typeface="Book Antiqua"/>
                <a:cs typeface="Book Antiqua"/>
                <a:sym typeface="Book Antiqua"/>
              </a:defRPr>
            </a:pPr>
            <a:r>
              <a:rPr lang="fr-FR" sz="1266" i="1" kern="0" dirty="0" smtClean="0">
                <a:solidFill>
                  <a:srgbClr val="0E4F6B"/>
                </a:solidFill>
                <a:latin typeface="+mj-lt"/>
                <a:sym typeface="Book Antiqua"/>
              </a:rPr>
              <a:t>de </a:t>
            </a:r>
            <a:r>
              <a:rPr lang="fr-FR" sz="1266" i="1" kern="0" dirty="0">
                <a:solidFill>
                  <a:srgbClr val="0E4F6B"/>
                </a:solidFill>
                <a:latin typeface="+mj-lt"/>
                <a:sym typeface="Book Antiqua"/>
              </a:rPr>
              <a:t>ma figure d’attachement. </a:t>
            </a:r>
            <a:r>
              <a:rPr sz="1266" kern="0" dirty="0" smtClean="0">
                <a:solidFill>
                  <a:srgbClr val="0E4F6B"/>
                </a:solidFill>
                <a:latin typeface="+mj-lt"/>
                <a:sym typeface="Book Antiqua"/>
              </a:rPr>
              <a:t>(</a:t>
            </a:r>
            <a:r>
              <a:rPr sz="1266" kern="0" dirty="0">
                <a:solidFill>
                  <a:srgbClr val="0E4F6B"/>
                </a:solidFill>
                <a:latin typeface="+mj-lt"/>
                <a:sym typeface="Book Antiqua"/>
              </a:rPr>
              <a:t>parents </a:t>
            </a:r>
            <a:r>
              <a:rPr sz="1266" kern="0" dirty="0" err="1">
                <a:solidFill>
                  <a:srgbClr val="0E4F6B"/>
                </a:solidFill>
                <a:latin typeface="+mj-lt"/>
                <a:sym typeface="Book Antiqua"/>
              </a:rPr>
              <a:t>ou</a:t>
            </a:r>
            <a:r>
              <a:rPr sz="1266" kern="0" dirty="0">
                <a:solidFill>
                  <a:srgbClr val="0E4F6B"/>
                </a:solidFill>
                <a:latin typeface="+mj-lt"/>
                <a:sym typeface="Book Antiqua"/>
              </a:rPr>
              <a:t> </a:t>
            </a:r>
            <a:r>
              <a:rPr sz="1266" kern="0" dirty="0" err="1">
                <a:solidFill>
                  <a:srgbClr val="0E4F6B"/>
                </a:solidFill>
                <a:latin typeface="+mj-lt"/>
                <a:sym typeface="Book Antiqua"/>
              </a:rPr>
              <a:t>personnes</a:t>
            </a:r>
            <a:r>
              <a:rPr sz="1266" kern="0" dirty="0">
                <a:solidFill>
                  <a:srgbClr val="0E4F6B"/>
                </a:solidFill>
                <a:latin typeface="+mj-lt"/>
                <a:sym typeface="Book Antiqua"/>
              </a:rPr>
              <a:t> </a:t>
            </a:r>
            <a:r>
              <a:rPr sz="1266" kern="0" dirty="0" err="1">
                <a:solidFill>
                  <a:srgbClr val="0E4F6B"/>
                </a:solidFill>
                <a:latin typeface="+mj-lt"/>
                <a:sym typeface="Book Antiqua"/>
              </a:rPr>
              <a:t>proches</a:t>
            </a:r>
            <a:r>
              <a:rPr sz="1266" kern="0" dirty="0">
                <a:solidFill>
                  <a:srgbClr val="0E4F6B"/>
                </a:solidFill>
                <a:latin typeface="+mj-lt"/>
                <a:sym typeface="Book Antiqua"/>
              </a:rPr>
              <a:t>)</a:t>
            </a:r>
          </a:p>
        </p:txBody>
      </p:sp>
      <p:sp>
        <p:nvSpPr>
          <p:cNvPr id="299" name="John Bolwby, psychiatre, psychanalyste"/>
          <p:cNvSpPr txBox="1"/>
          <p:nvPr/>
        </p:nvSpPr>
        <p:spPr>
          <a:xfrm>
            <a:off x="5068349" y="2065142"/>
            <a:ext cx="72194" cy="26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6" tIns="35716" rIns="35716" bIns="35716" anchor="ctr">
            <a:spAutoFit/>
          </a:bodyPr>
          <a:lstStyle/>
          <a:p>
            <a:pPr defTabSz="642914" hangingPunct="0">
              <a:defRPr sz="1800">
                <a:solidFill>
                  <a:srgbClr val="2348CC"/>
                </a:solidFill>
              </a:defRPr>
            </a:pPr>
            <a:endParaRPr sz="1266" kern="0" dirty="0">
              <a:solidFill>
                <a:srgbClr val="2348CC"/>
              </a:solidFill>
              <a:latin typeface="Book Antiqua"/>
              <a:ea typeface="Book Antiqua"/>
              <a:cs typeface="Book Antiqua"/>
              <a:sym typeface="Book Antiqua"/>
            </a:endParaRPr>
          </a:p>
        </p:txBody>
      </p:sp>
      <p:pic>
        <p:nvPicPr>
          <p:cNvPr id="300" name="image4.tif" descr="image4.tif"/>
          <p:cNvPicPr>
            <a:picLocks noChangeAspect="1"/>
          </p:cNvPicPr>
          <p:nvPr/>
        </p:nvPicPr>
        <p:blipFill>
          <a:blip r:embed="rId3">
            <a:extLst/>
          </a:blip>
          <a:stretch>
            <a:fillRect/>
          </a:stretch>
        </p:blipFill>
        <p:spPr>
          <a:xfrm>
            <a:off x="2341845" y="3613971"/>
            <a:ext cx="3992311" cy="2235696"/>
          </a:xfrm>
          <a:prstGeom prst="rect">
            <a:avLst/>
          </a:prstGeom>
          <a:ln w="12700">
            <a:miter lim="400000"/>
          </a:ln>
        </p:spPr>
      </p:pic>
      <p:pic>
        <p:nvPicPr>
          <p:cNvPr id="301" name="ADOPTER-UN-ENFANT-R-1024x683.jpg" descr="ADOPTER-UN-ENFANT-R-1024x683.jpg"/>
          <p:cNvPicPr>
            <a:picLocks noChangeAspect="1"/>
          </p:cNvPicPr>
          <p:nvPr/>
        </p:nvPicPr>
        <p:blipFill rotWithShape="1">
          <a:blip r:embed="rId4">
            <a:extLst/>
          </a:blip>
          <a:srcRect t="8621" b="7213"/>
          <a:stretch/>
        </p:blipFill>
        <p:spPr>
          <a:xfrm>
            <a:off x="6617777" y="3613971"/>
            <a:ext cx="4007890" cy="2249968"/>
          </a:xfrm>
          <a:prstGeom prst="rect">
            <a:avLst/>
          </a:prstGeom>
          <a:ln w="12700">
            <a:miter lim="400000"/>
          </a:ln>
        </p:spPr>
      </p:pic>
      <p:sp>
        <p:nvSpPr>
          <p:cNvPr id="2" name="Rectangle 1"/>
          <p:cNvSpPr/>
          <p:nvPr/>
        </p:nvSpPr>
        <p:spPr>
          <a:xfrm>
            <a:off x="2230412" y="5849667"/>
            <a:ext cx="4098264" cy="276999"/>
          </a:xfrm>
          <a:prstGeom prst="rect">
            <a:avLst/>
          </a:prstGeom>
        </p:spPr>
        <p:txBody>
          <a:bodyPr wrap="square">
            <a:spAutoFit/>
          </a:bodyPr>
          <a:lstStyle/>
          <a:p>
            <a:r>
              <a:rPr lang="fr-FR" sz="1200" b="1" kern="0" dirty="0">
                <a:solidFill>
                  <a:srgbClr val="0E4F6B"/>
                </a:solidFill>
                <a:latin typeface="+mj-lt"/>
                <a:sym typeface="Book Antiqua"/>
              </a:rPr>
              <a:t>L’attachement, </a:t>
            </a:r>
            <a:r>
              <a:rPr lang="fr-FR" sz="1200" dirty="0" smtClean="0">
                <a:solidFill>
                  <a:srgbClr val="0E4F6B"/>
                </a:solidFill>
                <a:latin typeface="+mj-lt"/>
                <a:sym typeface="Book Antiqua"/>
              </a:rPr>
              <a:t>b</a:t>
            </a:r>
            <a:r>
              <a:rPr lang="fr-FR" sz="1200" dirty="0" smtClean="0">
                <a:solidFill>
                  <a:srgbClr val="0E4F6B"/>
                </a:solidFill>
                <a:latin typeface="+mj-lt"/>
              </a:rPr>
              <a:t>esoin </a:t>
            </a:r>
            <a:r>
              <a:rPr lang="fr-FR" sz="1200" dirty="0">
                <a:solidFill>
                  <a:srgbClr val="0E4F6B"/>
                </a:solidFill>
                <a:latin typeface="+mj-lt"/>
              </a:rPr>
              <a:t>inné de proximité </a:t>
            </a:r>
            <a:r>
              <a:rPr lang="fr-FR" sz="1200" dirty="0" smtClean="0">
                <a:solidFill>
                  <a:srgbClr val="0E4F6B"/>
                </a:solidFill>
                <a:latin typeface="+mj-lt"/>
              </a:rPr>
              <a:t>et </a:t>
            </a:r>
            <a:r>
              <a:rPr lang="fr-FR" sz="1200" dirty="0">
                <a:solidFill>
                  <a:srgbClr val="0E4F6B"/>
                </a:solidFill>
                <a:latin typeface="+mj-lt"/>
              </a:rPr>
              <a:t>de sécurité. </a:t>
            </a:r>
          </a:p>
        </p:txBody>
      </p:sp>
      <p:sp>
        <p:nvSpPr>
          <p:cNvPr id="3" name="Rectangle 2"/>
          <p:cNvSpPr/>
          <p:nvPr/>
        </p:nvSpPr>
        <p:spPr>
          <a:xfrm>
            <a:off x="3959215" y="2337333"/>
            <a:ext cx="6444087" cy="984885"/>
          </a:xfrm>
          <a:prstGeom prst="rect">
            <a:avLst/>
          </a:prstGeom>
        </p:spPr>
        <p:txBody>
          <a:bodyPr wrap="square">
            <a:spAutoFit/>
          </a:bodyPr>
          <a:lstStyle/>
          <a:p>
            <a:r>
              <a:rPr lang="fr-FR" sz="2000" i="1" dirty="0">
                <a:solidFill>
                  <a:srgbClr val="0E4F6B"/>
                </a:solidFill>
              </a:rPr>
              <a:t>Notre sentiment de sécurité interne dépend de l’internalisation de nos « figures d’attachement »</a:t>
            </a:r>
          </a:p>
          <a:p>
            <a:r>
              <a:rPr lang="fr-FR" sz="1600" dirty="0">
                <a:solidFill>
                  <a:srgbClr val="0E4F6B"/>
                </a:solidFill>
                <a:latin typeface="+mj-lt"/>
              </a:rPr>
              <a:t>John </a:t>
            </a:r>
            <a:r>
              <a:rPr lang="fr-FR" sz="1600" dirty="0" err="1">
                <a:solidFill>
                  <a:srgbClr val="0E4F6B"/>
                </a:solidFill>
                <a:latin typeface="+mj-lt"/>
              </a:rPr>
              <a:t>Bolwby</a:t>
            </a:r>
            <a:r>
              <a:rPr lang="fr-FR" sz="1600" dirty="0">
                <a:solidFill>
                  <a:srgbClr val="0E4F6B"/>
                </a:solidFill>
                <a:latin typeface="+mj-lt"/>
              </a:rPr>
              <a:t>, psychiatre, psychanalyste</a:t>
            </a:r>
          </a:p>
        </p:txBody>
      </p:sp>
      <p:pic>
        <p:nvPicPr>
          <p:cNvPr id="12"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8200" y="0"/>
            <a:ext cx="1193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13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media1.mp4" descr="media1.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422400" y="1433567"/>
            <a:ext cx="9787467" cy="4967233"/>
          </a:xfrm>
          <a:prstGeom prst="rect">
            <a:avLst/>
          </a:prstGeom>
          <a:ln w="12700">
            <a:miter lim="400000"/>
          </a:ln>
        </p:spPr>
      </p:pic>
      <p:sp>
        <p:nvSpPr>
          <p:cNvPr id="306" name="Interaction Parents enfants"/>
          <p:cNvSpPr txBox="1">
            <a:spLocks noGrp="1"/>
          </p:cNvSpPr>
          <p:nvPr>
            <p:ph type="title"/>
          </p:nvPr>
        </p:nvSpPr>
        <p:spPr>
          <a:xfrm>
            <a:off x="1422400" y="424392"/>
            <a:ext cx="7535333" cy="730250"/>
          </a:xfrm>
          <a:prstGeom prst="rect">
            <a:avLst/>
          </a:prstGeom>
        </p:spPr>
        <p:txBody>
          <a:bodyPr vert="horz" lIns="0" tIns="0" rIns="0" bIns="0" rtlCol="0" anchor="ctr">
            <a:noAutofit/>
          </a:bodyPr>
          <a:lstStyle>
            <a:lvl1pPr defTabSz="1157427">
              <a:lnSpc>
                <a:spcPts val="7500"/>
              </a:lnSpc>
              <a:defRPr sz="5800">
                <a:solidFill>
                  <a:srgbClr val="114A68"/>
                </a:solidFill>
                <a:latin typeface="Times Roman"/>
                <a:ea typeface="Times Roman"/>
                <a:cs typeface="Times Roman"/>
                <a:sym typeface="Times Roman"/>
              </a:defRPr>
            </a:lvl1pPr>
          </a:lstStyle>
          <a:p>
            <a:r>
              <a:rPr sz="4400" dirty="0"/>
              <a:t>Interaction Parents </a:t>
            </a:r>
            <a:r>
              <a:rPr sz="4400" dirty="0" err="1"/>
              <a:t>enfants</a:t>
            </a:r>
            <a:endParaRPr sz="4400" dirty="0"/>
          </a:p>
        </p:txBody>
      </p:sp>
      <p:pic>
        <p:nvPicPr>
          <p:cNvPr id="6"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3601" y="0"/>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285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90" fill="hold"/>
                                        <p:tgtEl>
                                          <p:spTgt spid="30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04"/>
                </p:tgtEl>
              </p:cMediaNode>
            </p:video>
            <p:seq concurrent="1" prevAc="none" nextAc="seek">
              <p:cTn id="12" restart="whenNotActive" fill="hold" evtFilter="cancelBubble" nodeType="interactiveSeq">
                <p:stCondLst>
                  <p:cond evt="onClick" delay="0">
                    <p:tgtEl>
                      <p:spTgt spid="30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04"/>
                                        </p:tgtEl>
                                      </p:cBhvr>
                                    </p:cmd>
                                  </p:childTnLst>
                                </p:cTn>
                              </p:par>
                            </p:childTnLst>
                          </p:cTn>
                        </p:par>
                      </p:childTnLst>
                    </p:cTn>
                  </p:par>
                </p:childTnLst>
              </p:cTn>
              <p:nextCondLst>
                <p:cond evt="onClick" delay="0">
                  <p:tgtEl>
                    <p:spTgt spid="30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Le cerveau de l’enfant est vulnérable"/>
          <p:cNvSpPr txBox="1">
            <a:spLocks noGrp="1"/>
          </p:cNvSpPr>
          <p:nvPr>
            <p:ph type="title"/>
          </p:nvPr>
        </p:nvSpPr>
        <p:spPr>
          <a:xfrm>
            <a:off x="1341199" y="508001"/>
            <a:ext cx="9326800" cy="730250"/>
          </a:xfrm>
          <a:prstGeom prst="rect">
            <a:avLst/>
          </a:prstGeom>
        </p:spPr>
        <p:txBody>
          <a:bodyPr>
            <a:normAutofit/>
          </a:bodyPr>
          <a:lstStyle>
            <a:lvl1pPr>
              <a:defRPr sz="4500">
                <a:solidFill>
                  <a:srgbClr val="114A68"/>
                </a:solidFill>
                <a:latin typeface="Times Roman"/>
                <a:ea typeface="Times Roman"/>
                <a:cs typeface="Times Roman"/>
                <a:sym typeface="Times Roman"/>
              </a:defRPr>
            </a:lvl1pPr>
          </a:lstStyle>
          <a:p>
            <a:r>
              <a:rPr sz="4000" dirty="0"/>
              <a:t>Le </a:t>
            </a:r>
            <a:r>
              <a:rPr sz="4000" dirty="0" err="1"/>
              <a:t>cerveau</a:t>
            </a:r>
            <a:r>
              <a:rPr sz="4000" dirty="0"/>
              <a:t> de </a:t>
            </a:r>
            <a:r>
              <a:rPr sz="4000" dirty="0" err="1"/>
              <a:t>l’enfant</a:t>
            </a:r>
            <a:r>
              <a:rPr sz="4000" dirty="0"/>
              <a:t> </a:t>
            </a:r>
            <a:r>
              <a:rPr sz="4000" dirty="0" err="1"/>
              <a:t>est</a:t>
            </a:r>
            <a:r>
              <a:rPr sz="4000" dirty="0"/>
              <a:t> </a:t>
            </a:r>
            <a:r>
              <a:rPr sz="4000" dirty="0" err="1"/>
              <a:t>vulnérable</a:t>
            </a:r>
            <a:endParaRPr sz="4000" dirty="0"/>
          </a:p>
        </p:txBody>
      </p:sp>
      <p:sp>
        <p:nvSpPr>
          <p:cNvPr id="309" name="Trois cerveaux en un…"/>
          <p:cNvSpPr txBox="1">
            <a:spLocks noGrp="1"/>
          </p:cNvSpPr>
          <p:nvPr>
            <p:ph idx="1"/>
          </p:nvPr>
        </p:nvSpPr>
        <p:spPr>
          <a:xfrm>
            <a:off x="6302107" y="1695452"/>
            <a:ext cx="4861960" cy="4392082"/>
          </a:xfrm>
          <a:prstGeom prst="rect">
            <a:avLst/>
          </a:prstGeom>
          <a:ln w="25400">
            <a:solidFill>
              <a:srgbClr val="C0504D"/>
            </a:solidFill>
          </a:ln>
        </p:spPr>
        <p:txBody>
          <a:bodyPr>
            <a:normAutofit/>
          </a:bodyPr>
          <a:lstStyle/>
          <a:p>
            <a:pPr marL="0" indent="0">
              <a:buNone/>
              <a:defRPr sz="3900">
                <a:solidFill>
                  <a:srgbClr val="4F81BD"/>
                </a:solidFill>
              </a:defRPr>
            </a:pPr>
            <a:r>
              <a:rPr dirty="0"/>
              <a:t> </a:t>
            </a:r>
            <a:r>
              <a:rPr b="1" dirty="0" err="1">
                <a:solidFill>
                  <a:srgbClr val="C0504D"/>
                </a:solidFill>
              </a:rPr>
              <a:t>Trois</a:t>
            </a:r>
            <a:r>
              <a:rPr b="1" dirty="0">
                <a:solidFill>
                  <a:srgbClr val="C0504D"/>
                </a:solidFill>
              </a:rPr>
              <a:t> </a:t>
            </a:r>
            <a:r>
              <a:rPr b="1" dirty="0" err="1">
                <a:solidFill>
                  <a:srgbClr val="C0504D"/>
                </a:solidFill>
              </a:rPr>
              <a:t>cerveaux</a:t>
            </a:r>
            <a:r>
              <a:rPr b="1" dirty="0">
                <a:solidFill>
                  <a:srgbClr val="C0504D"/>
                </a:solidFill>
              </a:rPr>
              <a:t> </a:t>
            </a:r>
            <a:r>
              <a:rPr b="1" dirty="0" err="1">
                <a:solidFill>
                  <a:srgbClr val="C0504D"/>
                </a:solidFill>
              </a:rPr>
              <a:t>en</a:t>
            </a:r>
            <a:r>
              <a:rPr b="1" dirty="0">
                <a:solidFill>
                  <a:srgbClr val="C0504D"/>
                </a:solidFill>
              </a:rPr>
              <a:t> un</a:t>
            </a:r>
            <a:endParaRPr b="1" dirty="0">
              <a:solidFill>
                <a:srgbClr val="C44230"/>
              </a:solidFill>
            </a:endParaRPr>
          </a:p>
          <a:p>
            <a:pPr marL="0" indent="0">
              <a:buNone/>
              <a:defRPr>
                <a:solidFill>
                  <a:srgbClr val="C44230"/>
                </a:solidFill>
              </a:defRPr>
            </a:pPr>
            <a:endParaRPr sz="1200" dirty="0">
              <a:solidFill>
                <a:srgbClr val="C44230"/>
              </a:solidFill>
            </a:endParaRPr>
          </a:p>
          <a:p>
            <a:pPr marL="310177" indent="-310177">
              <a:spcBef>
                <a:spcPts val="633"/>
              </a:spcBef>
              <a:buFontTx/>
              <a:defRPr sz="3800">
                <a:solidFill>
                  <a:srgbClr val="791ABD"/>
                </a:solidFill>
              </a:defRPr>
            </a:pPr>
            <a:r>
              <a:rPr sz="3200" dirty="0" err="1"/>
              <a:t>Cerveau</a:t>
            </a:r>
            <a:r>
              <a:rPr sz="3200" dirty="0"/>
              <a:t> </a:t>
            </a:r>
            <a:r>
              <a:rPr sz="3200" dirty="0" err="1"/>
              <a:t>archaïque</a:t>
            </a:r>
            <a:r>
              <a:rPr sz="3200" dirty="0"/>
              <a:t> </a:t>
            </a:r>
            <a:r>
              <a:rPr sz="3200" dirty="0" err="1"/>
              <a:t>ou</a:t>
            </a:r>
            <a:r>
              <a:rPr sz="3200" dirty="0"/>
              <a:t>   </a:t>
            </a:r>
            <a:r>
              <a:rPr sz="3200" dirty="0" err="1"/>
              <a:t>reptilien</a:t>
            </a:r>
            <a:endParaRPr sz="3200" dirty="0"/>
          </a:p>
          <a:p>
            <a:pPr marL="310177" indent="-310177">
              <a:spcBef>
                <a:spcPts val="633"/>
              </a:spcBef>
              <a:buFontTx/>
              <a:defRPr sz="3800">
                <a:solidFill>
                  <a:srgbClr val="FFB04C"/>
                </a:solidFill>
              </a:defRPr>
            </a:pPr>
            <a:r>
              <a:rPr sz="3200" dirty="0" err="1"/>
              <a:t>Cerveau</a:t>
            </a:r>
            <a:r>
              <a:rPr sz="3200" dirty="0"/>
              <a:t> </a:t>
            </a:r>
            <a:r>
              <a:rPr sz="3200" dirty="0" err="1"/>
              <a:t>émotionnel</a:t>
            </a:r>
            <a:r>
              <a:rPr sz="3200" dirty="0"/>
              <a:t>, </a:t>
            </a:r>
            <a:r>
              <a:rPr sz="3200" dirty="0" err="1"/>
              <a:t>mammalien</a:t>
            </a:r>
            <a:r>
              <a:rPr sz="3200" dirty="0"/>
              <a:t> </a:t>
            </a:r>
            <a:r>
              <a:rPr sz="3200" dirty="0" err="1"/>
              <a:t>ou</a:t>
            </a:r>
            <a:r>
              <a:rPr sz="3200" dirty="0"/>
              <a:t> </a:t>
            </a:r>
            <a:r>
              <a:rPr sz="3200" dirty="0" err="1"/>
              <a:t>système</a:t>
            </a:r>
            <a:r>
              <a:rPr sz="3200" dirty="0"/>
              <a:t> </a:t>
            </a:r>
            <a:r>
              <a:rPr sz="3200" dirty="0" err="1"/>
              <a:t>limbique</a:t>
            </a:r>
            <a:r>
              <a:rPr sz="3200" dirty="0"/>
              <a:t> </a:t>
            </a:r>
          </a:p>
          <a:p>
            <a:pPr marL="310177" indent="-310177">
              <a:spcBef>
                <a:spcPts val="633"/>
              </a:spcBef>
              <a:buFontTx/>
              <a:defRPr sz="3800">
                <a:solidFill>
                  <a:srgbClr val="EA5C37"/>
                </a:solidFill>
              </a:defRPr>
            </a:pPr>
            <a:r>
              <a:rPr sz="3200" dirty="0" err="1"/>
              <a:t>Cerveau</a:t>
            </a:r>
            <a:r>
              <a:rPr sz="3200" dirty="0"/>
              <a:t> </a:t>
            </a:r>
            <a:r>
              <a:rPr sz="3200" dirty="0" err="1" smtClean="0"/>
              <a:t>néocortex</a:t>
            </a:r>
            <a:r>
              <a:rPr lang="fr-FR" sz="3200" dirty="0" smtClean="0"/>
              <a:t> </a:t>
            </a:r>
            <a:r>
              <a:rPr sz="3200" dirty="0" smtClean="0"/>
              <a:t>:</a:t>
            </a:r>
            <a:r>
              <a:rPr sz="3200" b="1" dirty="0" smtClean="0"/>
              <a:t> </a:t>
            </a:r>
            <a:r>
              <a:rPr sz="3200" b="1" dirty="0"/>
              <a:t>85%</a:t>
            </a:r>
            <a:r>
              <a:rPr sz="3200" dirty="0"/>
              <a:t> </a:t>
            </a:r>
            <a:r>
              <a:rPr sz="3200" dirty="0" err="1"/>
              <a:t>fonctions</a:t>
            </a:r>
            <a:r>
              <a:rPr sz="3200" dirty="0"/>
              <a:t> </a:t>
            </a:r>
            <a:r>
              <a:rPr sz="3200" dirty="0" err="1"/>
              <a:t>cérébrales</a:t>
            </a:r>
            <a:r>
              <a:rPr sz="3200" dirty="0"/>
              <a:t> </a:t>
            </a:r>
          </a:p>
        </p:txBody>
      </p:sp>
      <p:pic>
        <p:nvPicPr>
          <p:cNvPr id="310" name="image15.png" descr="image15.png"/>
          <p:cNvPicPr>
            <a:picLocks noChangeAspect="1"/>
          </p:cNvPicPr>
          <p:nvPr/>
        </p:nvPicPr>
        <p:blipFill>
          <a:blip r:embed="rId3">
            <a:extLst/>
          </a:blip>
          <a:stretch>
            <a:fillRect/>
          </a:stretch>
        </p:blipFill>
        <p:spPr>
          <a:xfrm>
            <a:off x="1490325" y="1803400"/>
            <a:ext cx="4295313" cy="4284134"/>
          </a:xfrm>
          <a:prstGeom prst="rect">
            <a:avLst/>
          </a:prstGeom>
          <a:ln w="12700">
            <a:miter lim="400000"/>
          </a:ln>
        </p:spPr>
      </p:pic>
      <p:sp>
        <p:nvSpPr>
          <p:cNvPr id="311" name="Rectangle"/>
          <p:cNvSpPr/>
          <p:nvPr/>
        </p:nvSpPr>
        <p:spPr>
          <a:xfrm>
            <a:off x="2196438" y="4369671"/>
            <a:ext cx="728325" cy="336122"/>
          </a:xfrm>
          <a:prstGeom prst="rect">
            <a:avLst/>
          </a:prstGeom>
          <a:gradFill>
            <a:gsLst>
              <a:gs pos="0">
                <a:srgbClr val="FFFFFF"/>
              </a:gs>
              <a:gs pos="100000">
                <a:srgbClr val="69DDD5"/>
              </a:gs>
            </a:gsLst>
            <a:lin ang="16200000"/>
          </a:gradFill>
          <a:ln w="12700">
            <a:solidFill>
              <a:srgbClr val="4A7EBB"/>
            </a:solidFill>
            <a:bevel/>
          </a:ln>
          <a:effectLst>
            <a:outerShdw blurRad="50800" dist="25400" dir="5400000" rotWithShape="0">
              <a:srgbClr val="000000">
                <a:alpha val="35000"/>
              </a:srgbClr>
            </a:outerShdw>
          </a:effectLst>
        </p:spPr>
        <p:txBody>
          <a:bodyPr lIns="35718" tIns="35718" rIns="35718" bIns="35718" anchor="ctr"/>
          <a:lstStyle/>
          <a:p>
            <a:pPr algn="ctr" defTabSz="457184" hangingPunct="0">
              <a:defRPr>
                <a:solidFill>
                  <a:srgbClr val="FFFFFF"/>
                </a:solidFill>
                <a:latin typeface="Calibri"/>
                <a:ea typeface="Calibri"/>
                <a:cs typeface="Calibri"/>
                <a:sym typeface="Calibri"/>
              </a:defRPr>
            </a:pPr>
            <a:endParaRPr sz="1687" kern="0">
              <a:solidFill>
                <a:srgbClr val="FFFFFF"/>
              </a:solidFill>
              <a:latin typeface="Calibri"/>
              <a:cs typeface="Calibri"/>
              <a:sym typeface="Calibri"/>
            </a:endParaRPr>
          </a:p>
        </p:txBody>
      </p:sp>
      <p:sp>
        <p:nvSpPr>
          <p:cNvPr id="312" name="Reptilien"/>
          <p:cNvSpPr txBox="1"/>
          <p:nvPr/>
        </p:nvSpPr>
        <p:spPr>
          <a:xfrm>
            <a:off x="2106407" y="4373817"/>
            <a:ext cx="776810" cy="287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7" tIns="45717" rIns="45717" bIns="45717">
            <a:spAutoFit/>
          </a:bodyPr>
          <a:lstStyle>
            <a:lvl1pPr algn="l" defTabSz="650240">
              <a:defRPr sz="1800" b="1">
                <a:latin typeface="Arial"/>
                <a:ea typeface="Arial"/>
                <a:cs typeface="Arial"/>
                <a:sym typeface="Arial"/>
              </a:defRPr>
            </a:lvl1pPr>
          </a:lstStyle>
          <a:p>
            <a:pPr defTabSz="457184" hangingPunct="0"/>
            <a:r>
              <a:rPr sz="1266" kern="0">
                <a:solidFill>
                  <a:srgbClr val="000000"/>
                </a:solidFill>
              </a:rPr>
              <a:t>Reptilien</a:t>
            </a:r>
          </a:p>
        </p:txBody>
      </p:sp>
      <p:pic>
        <p:nvPicPr>
          <p:cNvPr id="8"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6999" y="7118"/>
            <a:ext cx="1231133" cy="12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929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ortex Orbito-Frontal"/>
          <p:cNvSpPr txBox="1"/>
          <p:nvPr/>
        </p:nvSpPr>
        <p:spPr>
          <a:xfrm>
            <a:off x="4044157" y="457584"/>
            <a:ext cx="4103686" cy="739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defTabSz="1300480">
              <a:lnSpc>
                <a:spcPts val="8500"/>
              </a:lnSpc>
              <a:defRPr sz="4400">
                <a:solidFill>
                  <a:srgbClr val="114A68"/>
                </a:solidFill>
                <a:latin typeface="Times Roman"/>
                <a:ea typeface="Times Roman"/>
                <a:cs typeface="Times Roman"/>
                <a:sym typeface="Times Roman"/>
              </a:defRPr>
            </a:lvl1pPr>
          </a:lstStyle>
          <a:p>
            <a:pPr algn="ctr" defTabSz="914367" hangingPunct="0">
              <a:lnSpc>
                <a:spcPts val="5976"/>
              </a:lnSpc>
            </a:pPr>
            <a:r>
              <a:rPr sz="3094" b="1" kern="0" dirty="0">
                <a:latin typeface="Calibri   "/>
              </a:rPr>
              <a:t>Cortex </a:t>
            </a:r>
            <a:r>
              <a:rPr sz="3094" b="1" kern="0" dirty="0" err="1">
                <a:latin typeface="Calibri   "/>
              </a:rPr>
              <a:t>Orbito</a:t>
            </a:r>
            <a:r>
              <a:rPr sz="3094" b="1" kern="0" dirty="0">
                <a:latin typeface="Calibri   "/>
              </a:rPr>
              <a:t>-Frontal</a:t>
            </a:r>
          </a:p>
        </p:txBody>
      </p:sp>
      <p:sp>
        <p:nvSpPr>
          <p:cNvPr id="318" name="COF est capital dans notre vie sociale, dans nos capacités d’affection et d’empathie. Relié à l’amygdale, il est un régulateur émotionnel. Aide à prendre des décisions, sens moral, à nous calmer.…"/>
          <p:cNvSpPr txBox="1">
            <a:spLocks noGrp="1"/>
          </p:cNvSpPr>
          <p:nvPr>
            <p:ph idx="1"/>
          </p:nvPr>
        </p:nvSpPr>
        <p:spPr>
          <a:xfrm>
            <a:off x="1519843" y="1436946"/>
            <a:ext cx="9660774" cy="4938713"/>
          </a:xfrm>
          <a:prstGeom prst="rect">
            <a:avLst/>
          </a:prstGeom>
        </p:spPr>
        <p:txBody>
          <a:bodyPr vert="horz" lIns="45717" tIns="45717" rIns="45717" bIns="45717" rtlCol="0" anchor="t">
            <a:normAutofit/>
          </a:bodyPr>
          <a:lstStyle/>
          <a:p>
            <a:pPr marL="0" indent="0" defTabSz="914367">
              <a:lnSpc>
                <a:spcPct val="100000"/>
              </a:lnSpc>
              <a:spcBef>
                <a:spcPts val="0"/>
              </a:spcBef>
              <a:buNone/>
              <a:defRPr sz="2600">
                <a:solidFill>
                  <a:srgbClr val="2F5897"/>
                </a:solidFill>
                <a:latin typeface="Candara"/>
                <a:ea typeface="Candara"/>
                <a:cs typeface="Candara"/>
                <a:sym typeface="Candara"/>
              </a:defRPr>
            </a:pPr>
            <a:r>
              <a:rPr lang="fr-FR" sz="2000" dirty="0" smtClean="0">
                <a:latin typeface="Calibri  "/>
              </a:rPr>
              <a:t>Le </a:t>
            </a:r>
            <a:r>
              <a:rPr sz="2000" dirty="0" smtClean="0">
                <a:latin typeface="Calibri  "/>
              </a:rPr>
              <a:t>COF </a:t>
            </a:r>
            <a:r>
              <a:rPr sz="2000" dirty="0" err="1">
                <a:latin typeface="Calibri  "/>
              </a:rPr>
              <a:t>est</a:t>
            </a:r>
            <a:r>
              <a:rPr sz="2000" dirty="0">
                <a:latin typeface="Calibri  "/>
              </a:rPr>
              <a:t> capital </a:t>
            </a:r>
            <a:r>
              <a:rPr sz="2000" dirty="0" err="1">
                <a:latin typeface="Calibri  "/>
              </a:rPr>
              <a:t>dans</a:t>
            </a:r>
            <a:r>
              <a:rPr sz="2000" dirty="0">
                <a:latin typeface="Calibri  "/>
              </a:rPr>
              <a:t> </a:t>
            </a:r>
            <a:r>
              <a:rPr sz="2000" dirty="0" err="1">
                <a:latin typeface="Calibri  "/>
              </a:rPr>
              <a:t>notre</a:t>
            </a:r>
            <a:r>
              <a:rPr sz="2000" dirty="0">
                <a:latin typeface="Calibri  "/>
              </a:rPr>
              <a:t> vie </a:t>
            </a:r>
            <a:r>
              <a:rPr sz="2000" dirty="0" err="1">
                <a:latin typeface="Calibri  "/>
              </a:rPr>
              <a:t>sociale</a:t>
            </a:r>
            <a:r>
              <a:rPr sz="2000" dirty="0">
                <a:latin typeface="Calibri  "/>
              </a:rPr>
              <a:t>, </a:t>
            </a:r>
            <a:r>
              <a:rPr sz="2000" dirty="0" err="1">
                <a:latin typeface="Calibri  "/>
              </a:rPr>
              <a:t>dans</a:t>
            </a:r>
            <a:r>
              <a:rPr sz="2000" dirty="0">
                <a:latin typeface="Calibri  "/>
              </a:rPr>
              <a:t> </a:t>
            </a:r>
            <a:r>
              <a:rPr sz="2000" dirty="0" err="1">
                <a:latin typeface="Calibri  "/>
              </a:rPr>
              <a:t>nos</a:t>
            </a:r>
            <a:r>
              <a:rPr sz="2000" dirty="0">
                <a:latin typeface="Calibri  "/>
              </a:rPr>
              <a:t> </a:t>
            </a:r>
            <a:r>
              <a:rPr sz="2000" dirty="0" err="1">
                <a:latin typeface="Calibri  "/>
              </a:rPr>
              <a:t>capacités</a:t>
            </a:r>
            <a:r>
              <a:rPr sz="2000" dirty="0">
                <a:latin typeface="Calibri  "/>
              </a:rPr>
              <a:t> </a:t>
            </a:r>
            <a:r>
              <a:rPr sz="2000" dirty="0" err="1">
                <a:latin typeface="Calibri  "/>
              </a:rPr>
              <a:t>d’affection</a:t>
            </a:r>
            <a:r>
              <a:rPr sz="2000" dirty="0">
                <a:latin typeface="Calibri  "/>
              </a:rPr>
              <a:t> et </a:t>
            </a:r>
            <a:r>
              <a:rPr sz="2000" dirty="0" err="1">
                <a:latin typeface="Calibri  "/>
              </a:rPr>
              <a:t>d’empathie</a:t>
            </a:r>
            <a:r>
              <a:rPr sz="2000" dirty="0">
                <a:latin typeface="Calibri  "/>
              </a:rPr>
              <a:t>. </a:t>
            </a:r>
            <a:r>
              <a:rPr sz="2000" u="sng" dirty="0" err="1">
                <a:latin typeface="Calibri  "/>
              </a:rPr>
              <a:t>Relié</a:t>
            </a:r>
            <a:r>
              <a:rPr sz="2000" u="sng" dirty="0">
                <a:latin typeface="Calibri  "/>
              </a:rPr>
              <a:t> à </a:t>
            </a:r>
            <a:r>
              <a:rPr sz="2000" u="sng" dirty="0" err="1">
                <a:latin typeface="Calibri  "/>
              </a:rPr>
              <a:t>l’amygdale</a:t>
            </a:r>
            <a:r>
              <a:rPr sz="2000" u="sng" dirty="0">
                <a:latin typeface="Calibri  "/>
              </a:rPr>
              <a:t>, </a:t>
            </a:r>
            <a:r>
              <a:rPr sz="2000" u="sng" dirty="0" err="1">
                <a:latin typeface="Calibri  "/>
              </a:rPr>
              <a:t>il</a:t>
            </a:r>
            <a:r>
              <a:rPr sz="2000" u="sng" dirty="0">
                <a:latin typeface="Calibri  "/>
              </a:rPr>
              <a:t> </a:t>
            </a:r>
            <a:r>
              <a:rPr sz="2000" u="sng" dirty="0" err="1">
                <a:latin typeface="Calibri  "/>
              </a:rPr>
              <a:t>est</a:t>
            </a:r>
            <a:r>
              <a:rPr sz="2000" u="sng" dirty="0">
                <a:latin typeface="Calibri  "/>
              </a:rPr>
              <a:t> un </a:t>
            </a:r>
            <a:r>
              <a:rPr sz="2000" u="sng" dirty="0" err="1">
                <a:latin typeface="Calibri  "/>
              </a:rPr>
              <a:t>régulateur</a:t>
            </a:r>
            <a:r>
              <a:rPr sz="2000" u="sng" dirty="0">
                <a:latin typeface="Calibri  "/>
              </a:rPr>
              <a:t> </a:t>
            </a:r>
            <a:r>
              <a:rPr sz="2000" u="sng" dirty="0" err="1">
                <a:latin typeface="Calibri  "/>
              </a:rPr>
              <a:t>émotionnel</a:t>
            </a:r>
            <a:r>
              <a:rPr sz="2000" dirty="0">
                <a:latin typeface="Calibri  "/>
              </a:rPr>
              <a:t>. </a:t>
            </a:r>
            <a:r>
              <a:rPr lang="fr-FR" sz="2000" dirty="0" smtClean="0">
                <a:latin typeface="Calibri  "/>
              </a:rPr>
              <a:t>Il a</a:t>
            </a:r>
            <a:r>
              <a:rPr sz="2000" dirty="0" smtClean="0">
                <a:latin typeface="Calibri  "/>
              </a:rPr>
              <a:t>ide </a:t>
            </a:r>
            <a:r>
              <a:rPr sz="2000" dirty="0">
                <a:latin typeface="Calibri  "/>
              </a:rPr>
              <a:t>à </a:t>
            </a:r>
            <a:r>
              <a:rPr sz="2000" dirty="0" err="1">
                <a:latin typeface="Calibri  "/>
              </a:rPr>
              <a:t>prendre</a:t>
            </a:r>
            <a:r>
              <a:rPr sz="2000" dirty="0">
                <a:latin typeface="Calibri  "/>
              </a:rPr>
              <a:t> des </a:t>
            </a:r>
            <a:r>
              <a:rPr sz="2000" dirty="0" err="1">
                <a:latin typeface="Calibri  "/>
              </a:rPr>
              <a:t>décisions</a:t>
            </a:r>
            <a:r>
              <a:rPr sz="2000" dirty="0">
                <a:latin typeface="Calibri  "/>
              </a:rPr>
              <a:t>, </a:t>
            </a:r>
            <a:r>
              <a:rPr lang="fr-FR" sz="2000" dirty="0" smtClean="0">
                <a:latin typeface="Calibri  "/>
              </a:rPr>
              <a:t>avoir un </a:t>
            </a:r>
            <a:r>
              <a:rPr sz="2000" dirty="0" err="1" smtClean="0">
                <a:latin typeface="Calibri  "/>
              </a:rPr>
              <a:t>sens</a:t>
            </a:r>
            <a:r>
              <a:rPr sz="2000" dirty="0" smtClean="0">
                <a:latin typeface="Calibri  "/>
              </a:rPr>
              <a:t> moral</a:t>
            </a:r>
            <a:r>
              <a:rPr lang="fr-FR" sz="2000" dirty="0">
                <a:latin typeface="Calibri  "/>
              </a:rPr>
              <a:t>,</a:t>
            </a:r>
            <a:r>
              <a:rPr sz="2000" dirty="0" smtClean="0">
                <a:latin typeface="Calibri  "/>
              </a:rPr>
              <a:t> </a:t>
            </a:r>
            <a:r>
              <a:rPr sz="2000" dirty="0">
                <a:latin typeface="Calibri  "/>
              </a:rPr>
              <a:t>nous calmer</a:t>
            </a:r>
            <a:r>
              <a:rPr sz="2000" dirty="0" smtClean="0">
                <a:latin typeface="Calibri  "/>
              </a:rPr>
              <a:t>.</a:t>
            </a:r>
            <a:endParaRPr lang="fr-FR" sz="2000" dirty="0" smtClean="0">
              <a:latin typeface="Calibri  "/>
            </a:endParaRPr>
          </a:p>
          <a:p>
            <a:pPr marL="0" indent="0" defTabSz="914367">
              <a:lnSpc>
                <a:spcPct val="100000"/>
              </a:lnSpc>
              <a:spcBef>
                <a:spcPts val="0"/>
              </a:spcBef>
              <a:buNone/>
              <a:defRPr sz="2600">
                <a:solidFill>
                  <a:srgbClr val="2F5897"/>
                </a:solidFill>
                <a:latin typeface="Candara"/>
                <a:ea typeface="Candara"/>
                <a:cs typeface="Candara"/>
                <a:sym typeface="Candara"/>
              </a:defRPr>
            </a:pPr>
            <a:endParaRPr sz="2000" dirty="0">
              <a:latin typeface="Calibri  "/>
            </a:endParaRPr>
          </a:p>
          <a:p>
            <a:pPr marL="0" indent="0" defTabSz="914367">
              <a:lnSpc>
                <a:spcPct val="100000"/>
              </a:lnSpc>
              <a:spcBef>
                <a:spcPts val="0"/>
              </a:spcBef>
              <a:buNone/>
              <a:defRPr sz="2600">
                <a:solidFill>
                  <a:srgbClr val="2F5897"/>
                </a:solidFill>
                <a:latin typeface="Candara"/>
                <a:ea typeface="Candara"/>
                <a:cs typeface="Candara"/>
                <a:sym typeface="Candara"/>
              </a:defRPr>
            </a:pPr>
            <a:r>
              <a:rPr sz="2000" dirty="0" err="1">
                <a:latin typeface="Calibri  "/>
              </a:rPr>
              <a:t>Poussée</a:t>
            </a:r>
            <a:r>
              <a:rPr sz="2000" dirty="0">
                <a:latin typeface="Calibri  "/>
              </a:rPr>
              <a:t> </a:t>
            </a:r>
            <a:r>
              <a:rPr sz="2000" dirty="0" err="1">
                <a:latin typeface="Calibri  "/>
              </a:rPr>
              <a:t>neuronale</a:t>
            </a:r>
            <a:r>
              <a:rPr sz="2000" dirty="0">
                <a:latin typeface="Calibri  "/>
              </a:rPr>
              <a:t> à 5 </a:t>
            </a:r>
            <a:r>
              <a:rPr sz="2000" dirty="0" err="1" smtClean="0">
                <a:latin typeface="Calibri  "/>
              </a:rPr>
              <a:t>ans</a:t>
            </a:r>
            <a:r>
              <a:rPr lang="fr-FR" sz="2000" dirty="0">
                <a:latin typeface="Calibri  "/>
              </a:rPr>
              <a:t>.</a:t>
            </a:r>
            <a:r>
              <a:rPr sz="2000" dirty="0" smtClean="0">
                <a:latin typeface="Calibri  "/>
              </a:rPr>
              <a:t> </a:t>
            </a:r>
            <a:r>
              <a:rPr lang="fr-FR" sz="2000" dirty="0" smtClean="0">
                <a:latin typeface="Calibri  "/>
              </a:rPr>
              <a:t>À</a:t>
            </a:r>
            <a:r>
              <a:rPr sz="2000" dirty="0" smtClean="0">
                <a:latin typeface="Calibri  "/>
              </a:rPr>
              <a:t> </a:t>
            </a:r>
            <a:r>
              <a:rPr sz="2000" dirty="0">
                <a:latin typeface="Calibri  "/>
              </a:rPr>
              <a:t>7 </a:t>
            </a:r>
            <a:r>
              <a:rPr sz="2000" dirty="0" err="1">
                <a:latin typeface="Calibri  "/>
              </a:rPr>
              <a:t>ans</a:t>
            </a:r>
            <a:r>
              <a:rPr sz="2000" dirty="0">
                <a:latin typeface="Calibri  "/>
              </a:rPr>
              <a:t> </a:t>
            </a:r>
            <a:r>
              <a:rPr lang="fr-FR" sz="2000" dirty="0" smtClean="0">
                <a:latin typeface="Calibri  "/>
              </a:rPr>
              <a:t>= </a:t>
            </a:r>
            <a:r>
              <a:rPr sz="2000" dirty="0" err="1" smtClean="0">
                <a:latin typeface="Calibri  "/>
              </a:rPr>
              <a:t>étape</a:t>
            </a:r>
            <a:r>
              <a:rPr sz="2000" dirty="0" smtClean="0">
                <a:latin typeface="Calibri  "/>
              </a:rPr>
              <a:t> </a:t>
            </a:r>
            <a:r>
              <a:rPr sz="2000" dirty="0" err="1" smtClean="0">
                <a:latin typeface="Calibri  "/>
              </a:rPr>
              <a:t>importante</a:t>
            </a:r>
            <a:r>
              <a:rPr lang="fr-FR" sz="2000" dirty="0" smtClean="0">
                <a:latin typeface="Calibri  "/>
              </a:rPr>
              <a:t>. </a:t>
            </a:r>
          </a:p>
          <a:p>
            <a:pPr marL="0" indent="0" defTabSz="914367">
              <a:lnSpc>
                <a:spcPct val="100000"/>
              </a:lnSpc>
              <a:spcBef>
                <a:spcPts val="0"/>
              </a:spcBef>
              <a:buNone/>
              <a:defRPr sz="2600">
                <a:solidFill>
                  <a:srgbClr val="2F5897"/>
                </a:solidFill>
                <a:latin typeface="Candara"/>
                <a:ea typeface="Candara"/>
                <a:cs typeface="Candara"/>
                <a:sym typeface="Candara"/>
              </a:defRPr>
            </a:pPr>
            <a:r>
              <a:rPr lang="fr-FR" sz="2000" dirty="0" smtClean="0">
                <a:latin typeface="Calibri  "/>
              </a:rPr>
              <a:t>Il </a:t>
            </a:r>
            <a:r>
              <a:rPr sz="2000" dirty="0" err="1" smtClean="0">
                <a:latin typeface="Calibri  "/>
              </a:rPr>
              <a:t>termine</a:t>
            </a:r>
            <a:r>
              <a:rPr sz="2000" dirty="0" smtClean="0">
                <a:latin typeface="Calibri  "/>
              </a:rPr>
              <a:t> </a:t>
            </a:r>
            <a:r>
              <a:rPr sz="2000" dirty="0" err="1">
                <a:latin typeface="Calibri  "/>
              </a:rPr>
              <a:t>sa</a:t>
            </a:r>
            <a:r>
              <a:rPr sz="2000" dirty="0">
                <a:latin typeface="Calibri  "/>
              </a:rPr>
              <a:t> maturation </a:t>
            </a:r>
            <a:r>
              <a:rPr sz="2000" dirty="0" err="1">
                <a:latin typeface="Calibri  "/>
              </a:rPr>
              <a:t>vers</a:t>
            </a:r>
            <a:r>
              <a:rPr sz="2000" dirty="0">
                <a:latin typeface="Calibri  "/>
              </a:rPr>
              <a:t> 25 </a:t>
            </a:r>
            <a:r>
              <a:rPr sz="2000" dirty="0" err="1" smtClean="0">
                <a:latin typeface="Calibri  "/>
              </a:rPr>
              <a:t>ans</a:t>
            </a:r>
            <a:r>
              <a:rPr lang="fr-FR" sz="2000" dirty="0" smtClean="0">
                <a:latin typeface="Calibri  "/>
              </a:rPr>
              <a:t>.</a:t>
            </a:r>
          </a:p>
          <a:p>
            <a:pPr marL="0" indent="0" defTabSz="914367">
              <a:lnSpc>
                <a:spcPct val="100000"/>
              </a:lnSpc>
              <a:spcBef>
                <a:spcPts val="0"/>
              </a:spcBef>
              <a:buNone/>
              <a:defRPr sz="2600">
                <a:solidFill>
                  <a:srgbClr val="2F5897"/>
                </a:solidFill>
                <a:latin typeface="Candara"/>
                <a:ea typeface="Candara"/>
                <a:cs typeface="Candara"/>
                <a:sym typeface="Candara"/>
              </a:defRPr>
            </a:pPr>
            <a:endParaRPr sz="2000" dirty="0">
              <a:latin typeface="Calibri  "/>
            </a:endParaRPr>
          </a:p>
          <a:p>
            <a:pPr marL="0" indent="0" defTabSz="914367">
              <a:lnSpc>
                <a:spcPct val="100000"/>
              </a:lnSpc>
              <a:spcBef>
                <a:spcPts val="0"/>
              </a:spcBef>
              <a:buNone/>
              <a:defRPr sz="2600">
                <a:solidFill>
                  <a:srgbClr val="2F5897"/>
                </a:solidFill>
                <a:latin typeface="Candara"/>
                <a:ea typeface="Candara"/>
                <a:cs typeface="Candara"/>
                <a:sym typeface="Candara"/>
              </a:defRPr>
            </a:pPr>
            <a:r>
              <a:rPr sz="2000" dirty="0">
                <a:latin typeface="Calibri  "/>
              </a:rPr>
              <a:t>Allan </a:t>
            </a:r>
            <a:r>
              <a:rPr sz="2000" dirty="0" err="1" smtClean="0">
                <a:latin typeface="Calibri  "/>
              </a:rPr>
              <a:t>Schore</a:t>
            </a:r>
            <a:r>
              <a:rPr lang="fr-FR" sz="2000" dirty="0" smtClean="0">
                <a:latin typeface="Calibri  "/>
              </a:rPr>
              <a:t>,</a:t>
            </a:r>
            <a:r>
              <a:rPr sz="2000" dirty="0" smtClean="0">
                <a:latin typeface="Calibri  "/>
              </a:rPr>
              <a:t> </a:t>
            </a:r>
            <a:r>
              <a:rPr sz="2000" dirty="0" err="1">
                <a:latin typeface="Calibri  "/>
              </a:rPr>
              <a:t>fondateur</a:t>
            </a:r>
            <a:r>
              <a:rPr sz="2000" dirty="0">
                <a:latin typeface="Calibri  "/>
              </a:rPr>
              <a:t> des neurosciences </a:t>
            </a:r>
            <a:r>
              <a:rPr sz="2000" dirty="0" err="1">
                <a:latin typeface="Calibri  "/>
              </a:rPr>
              <a:t>affectives</a:t>
            </a:r>
            <a:r>
              <a:rPr sz="2000" dirty="0" smtClean="0">
                <a:latin typeface="Calibri  "/>
              </a:rPr>
              <a:t>, </a:t>
            </a:r>
            <a:r>
              <a:rPr sz="2000" dirty="0" err="1">
                <a:latin typeface="Calibri  "/>
              </a:rPr>
              <a:t>montre</a:t>
            </a:r>
            <a:r>
              <a:rPr sz="2000" dirty="0">
                <a:latin typeface="Calibri  "/>
              </a:rPr>
              <a:t> que </a:t>
            </a:r>
            <a:r>
              <a:rPr sz="2000" dirty="0" err="1">
                <a:latin typeface="Calibri  "/>
              </a:rPr>
              <a:t>ce</a:t>
            </a:r>
            <a:r>
              <a:rPr sz="2000" dirty="0">
                <a:latin typeface="Calibri  "/>
              </a:rPr>
              <a:t> COF </a:t>
            </a:r>
            <a:r>
              <a:rPr sz="2000" dirty="0" err="1">
                <a:latin typeface="Calibri  "/>
              </a:rPr>
              <a:t>peut</a:t>
            </a:r>
            <a:r>
              <a:rPr sz="2000" dirty="0">
                <a:latin typeface="Calibri  "/>
              </a:rPr>
              <a:t> </a:t>
            </a:r>
            <a:r>
              <a:rPr sz="2000" dirty="0" err="1">
                <a:latin typeface="Calibri  "/>
              </a:rPr>
              <a:t>être</a:t>
            </a:r>
            <a:r>
              <a:rPr sz="2000" dirty="0">
                <a:latin typeface="Calibri  "/>
              </a:rPr>
              <a:t> </a:t>
            </a:r>
            <a:r>
              <a:rPr sz="2000" dirty="0" err="1">
                <a:latin typeface="Calibri  "/>
              </a:rPr>
              <a:t>lésé</a:t>
            </a:r>
            <a:r>
              <a:rPr sz="2000" dirty="0">
                <a:latin typeface="Calibri  "/>
              </a:rPr>
              <a:t>, </a:t>
            </a:r>
            <a:r>
              <a:rPr sz="2000" dirty="0" err="1">
                <a:latin typeface="Calibri  "/>
              </a:rPr>
              <a:t>selon</a:t>
            </a:r>
            <a:r>
              <a:rPr sz="2000" dirty="0">
                <a:latin typeface="Calibri  "/>
              </a:rPr>
              <a:t> les </a:t>
            </a:r>
            <a:r>
              <a:rPr sz="2000" dirty="0" err="1">
                <a:latin typeface="Calibri  "/>
              </a:rPr>
              <a:t>réactions</a:t>
            </a:r>
            <a:r>
              <a:rPr sz="2000" dirty="0">
                <a:latin typeface="Calibri  "/>
              </a:rPr>
              <a:t> de son </a:t>
            </a:r>
            <a:r>
              <a:rPr sz="2000" dirty="0" smtClean="0">
                <a:latin typeface="Calibri  "/>
              </a:rPr>
              <a:t>entourage</a:t>
            </a:r>
            <a:r>
              <a:rPr lang="fr-FR" sz="2000" dirty="0" smtClean="0">
                <a:latin typeface="Calibri  "/>
              </a:rPr>
              <a:t> :</a:t>
            </a:r>
            <a:r>
              <a:rPr sz="2000" dirty="0" smtClean="0">
                <a:latin typeface="Calibri  "/>
              </a:rPr>
              <a:t> </a:t>
            </a:r>
            <a:r>
              <a:rPr sz="2000" dirty="0" err="1">
                <a:latin typeface="Calibri  "/>
              </a:rPr>
              <a:t>agressivité</a:t>
            </a:r>
            <a:r>
              <a:rPr sz="2000" dirty="0" smtClean="0">
                <a:latin typeface="Calibri  "/>
              </a:rPr>
              <a:t>, </a:t>
            </a:r>
            <a:r>
              <a:rPr sz="2000" dirty="0" err="1">
                <a:latin typeface="Calibri  "/>
              </a:rPr>
              <a:t>manque</a:t>
            </a:r>
            <a:r>
              <a:rPr sz="2000" dirty="0">
                <a:latin typeface="Calibri  "/>
              </a:rPr>
              <a:t> </a:t>
            </a:r>
            <a:r>
              <a:rPr sz="2000" dirty="0" err="1" smtClean="0">
                <a:latin typeface="Calibri  "/>
              </a:rPr>
              <a:t>d’empathie</a:t>
            </a:r>
            <a:endParaRPr lang="fr-FR" sz="2000" dirty="0" smtClean="0">
              <a:latin typeface="Calibri  "/>
            </a:endParaRPr>
          </a:p>
          <a:p>
            <a:pPr marL="0" indent="0" defTabSz="914367">
              <a:lnSpc>
                <a:spcPct val="100000"/>
              </a:lnSpc>
              <a:spcBef>
                <a:spcPts val="0"/>
              </a:spcBef>
              <a:buNone/>
              <a:defRPr sz="2600">
                <a:solidFill>
                  <a:srgbClr val="2F5897"/>
                </a:solidFill>
                <a:latin typeface="Candara"/>
                <a:ea typeface="Candara"/>
                <a:cs typeface="Candara"/>
                <a:sym typeface="Candara"/>
              </a:defRPr>
            </a:pPr>
            <a:endParaRPr sz="2000" dirty="0">
              <a:latin typeface="Calibri  "/>
            </a:endParaRPr>
          </a:p>
          <a:p>
            <a:pPr marL="0" indent="0" defTabSz="914367">
              <a:lnSpc>
                <a:spcPct val="100000"/>
              </a:lnSpc>
              <a:spcBef>
                <a:spcPts val="0"/>
              </a:spcBef>
              <a:buNone/>
              <a:defRPr sz="2600">
                <a:solidFill>
                  <a:srgbClr val="2F5897"/>
                </a:solidFill>
                <a:latin typeface="Candara"/>
                <a:ea typeface="Candara"/>
                <a:cs typeface="Candara"/>
                <a:sym typeface="Candara"/>
              </a:defRPr>
            </a:pPr>
            <a:r>
              <a:rPr sz="2000" dirty="0" err="1">
                <a:latin typeface="Calibri  "/>
              </a:rPr>
              <a:t>Conséquence</a:t>
            </a:r>
            <a:r>
              <a:rPr sz="2000" dirty="0">
                <a:latin typeface="Calibri  "/>
              </a:rPr>
              <a:t> sur le </a:t>
            </a:r>
            <a:r>
              <a:rPr sz="2000" dirty="0" err="1">
                <a:latin typeface="Calibri  "/>
              </a:rPr>
              <a:t>futur</a:t>
            </a:r>
            <a:r>
              <a:rPr sz="2000" dirty="0">
                <a:latin typeface="Calibri  "/>
              </a:rPr>
              <a:t> </a:t>
            </a:r>
            <a:r>
              <a:rPr sz="2000" dirty="0" err="1" smtClean="0">
                <a:latin typeface="Calibri  "/>
              </a:rPr>
              <a:t>adulte</a:t>
            </a:r>
            <a:r>
              <a:rPr lang="fr-FR" sz="2000" dirty="0" smtClean="0">
                <a:latin typeface="Calibri  "/>
              </a:rPr>
              <a:t> </a:t>
            </a:r>
            <a:r>
              <a:rPr sz="2000" dirty="0" smtClean="0">
                <a:latin typeface="Calibri  "/>
              </a:rPr>
              <a:t>: </a:t>
            </a:r>
            <a:r>
              <a:rPr sz="2000" dirty="0">
                <a:latin typeface="Calibri  "/>
              </a:rPr>
              <a:t>non </a:t>
            </a:r>
            <a:r>
              <a:rPr sz="2000" dirty="0" err="1">
                <a:latin typeface="Calibri  "/>
              </a:rPr>
              <a:t>maitrise</a:t>
            </a:r>
            <a:r>
              <a:rPr sz="2000" dirty="0">
                <a:latin typeface="Calibri  "/>
              </a:rPr>
              <a:t> de </a:t>
            </a:r>
            <a:r>
              <a:rPr sz="2000" dirty="0" err="1">
                <a:latin typeface="Calibri  "/>
              </a:rPr>
              <a:t>ses</a:t>
            </a:r>
            <a:r>
              <a:rPr sz="2000" dirty="0">
                <a:latin typeface="Calibri  "/>
              </a:rPr>
              <a:t> </a:t>
            </a:r>
            <a:r>
              <a:rPr sz="2000" dirty="0" err="1">
                <a:latin typeface="Calibri  "/>
              </a:rPr>
              <a:t>émotions</a:t>
            </a:r>
            <a:r>
              <a:rPr sz="2000" dirty="0" smtClean="0">
                <a:latin typeface="Calibri  "/>
              </a:rPr>
              <a:t>,</a:t>
            </a:r>
            <a:r>
              <a:rPr lang="fr-FR" sz="2000" dirty="0" smtClean="0">
                <a:latin typeface="Calibri  "/>
              </a:rPr>
              <a:t> </a:t>
            </a:r>
            <a:r>
              <a:rPr sz="2000" dirty="0" err="1" smtClean="0">
                <a:latin typeface="Calibri  "/>
              </a:rPr>
              <a:t>anxiété</a:t>
            </a:r>
            <a:r>
              <a:rPr sz="2000" dirty="0">
                <a:latin typeface="Calibri  "/>
              </a:rPr>
              <a:t>, </a:t>
            </a:r>
            <a:r>
              <a:rPr sz="2000" dirty="0" err="1">
                <a:latin typeface="Calibri  "/>
              </a:rPr>
              <a:t>dépression</a:t>
            </a:r>
            <a:r>
              <a:rPr sz="2000" dirty="0">
                <a:latin typeface="Calibri  "/>
              </a:rPr>
              <a:t>, trouble de </a:t>
            </a:r>
            <a:r>
              <a:rPr lang="fr-FR" sz="2000" dirty="0" smtClean="0">
                <a:latin typeface="Calibri  "/>
              </a:rPr>
              <a:t>la </a:t>
            </a:r>
            <a:r>
              <a:rPr sz="2000" dirty="0" err="1" smtClean="0">
                <a:latin typeface="Calibri  "/>
              </a:rPr>
              <a:t>personnalité</a:t>
            </a:r>
            <a:r>
              <a:rPr sz="2000" dirty="0">
                <a:latin typeface="Calibri  "/>
              </a:rPr>
              <a:t>, addictions, absence </a:t>
            </a:r>
            <a:r>
              <a:rPr sz="2000" dirty="0" err="1" smtClean="0">
                <a:latin typeface="Calibri  "/>
              </a:rPr>
              <a:t>d’empathie</a:t>
            </a:r>
            <a:r>
              <a:rPr lang="fr-FR" sz="2000" dirty="0">
                <a:latin typeface="Calibri  "/>
              </a:rPr>
              <a:t> </a:t>
            </a:r>
            <a:r>
              <a:rPr lang="fr-FR" sz="2000" dirty="0" smtClean="0">
                <a:latin typeface="Calibri  "/>
              </a:rPr>
              <a:t>et</a:t>
            </a:r>
            <a:r>
              <a:rPr sz="2000" dirty="0" smtClean="0">
                <a:latin typeface="Calibri  "/>
              </a:rPr>
              <a:t> </a:t>
            </a:r>
            <a:r>
              <a:rPr sz="2000" dirty="0">
                <a:latin typeface="Calibri  "/>
              </a:rPr>
              <a:t>de compassion. </a:t>
            </a:r>
          </a:p>
        </p:txBody>
      </p:sp>
      <p:pic>
        <p:nvPicPr>
          <p:cNvPr id="319" name="image13.png" descr="image13.png"/>
          <p:cNvPicPr>
            <a:picLocks noChangeAspect="1"/>
          </p:cNvPicPr>
          <p:nvPr/>
        </p:nvPicPr>
        <p:blipFill>
          <a:blip r:embed="rId2">
            <a:extLst/>
          </a:blip>
          <a:stretch>
            <a:fillRect/>
          </a:stretch>
        </p:blipFill>
        <p:spPr>
          <a:xfrm>
            <a:off x="5563893" y="5436523"/>
            <a:ext cx="1036520" cy="1040503"/>
          </a:xfrm>
          <a:prstGeom prst="rect">
            <a:avLst/>
          </a:prstGeom>
          <a:ln w="12700">
            <a:miter lim="400000"/>
          </a:ln>
        </p:spPr>
      </p:pic>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923" y="0"/>
            <a:ext cx="1202575" cy="12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75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pasted-image.tiff" descr="pasted-image.tiff"/>
          <p:cNvPicPr>
            <a:picLocks noChangeAspect="1"/>
          </p:cNvPicPr>
          <p:nvPr/>
        </p:nvPicPr>
        <p:blipFill>
          <a:blip r:embed="rId3">
            <a:extLst/>
          </a:blip>
          <a:stretch>
            <a:fillRect/>
          </a:stretch>
        </p:blipFill>
        <p:spPr>
          <a:xfrm>
            <a:off x="2155835" y="457200"/>
            <a:ext cx="7921051" cy="5940789"/>
          </a:xfrm>
          <a:prstGeom prst="rect">
            <a:avLst/>
          </a:prstGeom>
          <a:ln w="12700">
            <a:miter lim="400000"/>
          </a:ln>
        </p:spPr>
      </p:pic>
      <p:sp>
        <p:nvSpPr>
          <p:cNvPr id="323" name="ET POUR LES ENFANTS INSÉCURISÉS"/>
          <p:cNvSpPr txBox="1"/>
          <p:nvPr/>
        </p:nvSpPr>
        <p:spPr>
          <a:xfrm>
            <a:off x="8450956" y="5197330"/>
            <a:ext cx="1625930" cy="461727"/>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defRPr sz="1800">
                <a:solidFill>
                  <a:srgbClr val="C82F25"/>
                </a:solidFill>
                <a:latin typeface="+mj-lt"/>
                <a:ea typeface="+mj-ea"/>
                <a:cs typeface="+mj-cs"/>
                <a:sym typeface="Helvetica Neue"/>
              </a:defRPr>
            </a:lvl1pPr>
          </a:lstStyle>
          <a:p>
            <a:pPr algn="ctr" defTabSz="410751" hangingPunct="0"/>
            <a:r>
              <a:rPr sz="1266" kern="0" dirty="0">
                <a:latin typeface="Calibri Light" panose="020F0302020204030204"/>
              </a:rPr>
              <a:t>ET POUR LES ENFANTS INSÉCURISÉS</a:t>
            </a:r>
          </a:p>
        </p:txBody>
      </p:sp>
      <p:sp>
        <p:nvSpPr>
          <p:cNvPr id="324" name="Rectangle"/>
          <p:cNvSpPr/>
          <p:nvPr/>
        </p:nvSpPr>
        <p:spPr>
          <a:xfrm>
            <a:off x="3812556" y="5808686"/>
            <a:ext cx="3785277" cy="824870"/>
          </a:xfrm>
          <a:prstGeom prst="rect">
            <a:avLst/>
          </a:prstGeom>
          <a:solidFill>
            <a:srgbClr val="FFFFFF"/>
          </a:solidFill>
          <a:ln w="12700">
            <a:miter lim="400000"/>
          </a:ln>
        </p:spPr>
        <p:txBody>
          <a:bodyPr lIns="35718" tIns="35718" rIns="35718" bIns="35718" anchor="ctr"/>
          <a:lstStyle/>
          <a:p>
            <a:pPr algn="ctr" defTabSz="410751" hangingPunct="0"/>
            <a:endParaRPr sz="1687" kern="0">
              <a:solidFill>
                <a:srgbClr val="000000"/>
              </a:solidFill>
              <a:latin typeface="Calibri" panose="020F0502020204030204"/>
              <a:sym typeface="Helvetica"/>
            </a:endParaRPr>
          </a:p>
        </p:txBody>
      </p:sp>
      <p:pic>
        <p:nvPicPr>
          <p:cNvPr id="8"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608" y="0"/>
            <a:ext cx="1149392" cy="114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54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16.png" descr="image16.png"/>
          <p:cNvPicPr>
            <a:picLocks noChangeAspect="1"/>
          </p:cNvPicPr>
          <p:nvPr/>
        </p:nvPicPr>
        <p:blipFill>
          <a:blip r:embed="rId2">
            <a:extLst/>
          </a:blip>
          <a:stretch>
            <a:fillRect/>
          </a:stretch>
        </p:blipFill>
        <p:spPr>
          <a:xfrm>
            <a:off x="3958712" y="346934"/>
            <a:ext cx="3930066" cy="6246022"/>
          </a:xfrm>
          <a:prstGeom prst="rect">
            <a:avLst/>
          </a:prstGeom>
          <a:ln w="12700">
            <a:miter lim="400000"/>
          </a:ln>
        </p:spPr>
      </p:pic>
      <p:sp>
        <p:nvSpPr>
          <p:cNvPr id="331" name="Parler pour que les enfants écoutent, Écouter pour que les enfants parlent…"/>
          <p:cNvSpPr txBox="1"/>
          <p:nvPr/>
        </p:nvSpPr>
        <p:spPr>
          <a:xfrm>
            <a:off x="8000419" y="5741955"/>
            <a:ext cx="3396762" cy="85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410751" hangingPunct="0"/>
            <a:r>
              <a:rPr sz="1687" kern="0" dirty="0" err="1">
                <a:solidFill>
                  <a:srgbClr val="000000"/>
                </a:solidFill>
                <a:latin typeface="Calibri" panose="020F0502020204030204"/>
                <a:sym typeface="Helvetica"/>
              </a:rPr>
              <a:t>Parler</a:t>
            </a:r>
            <a:r>
              <a:rPr sz="1687" kern="0" dirty="0">
                <a:solidFill>
                  <a:srgbClr val="000000"/>
                </a:solidFill>
                <a:latin typeface="Calibri" panose="020F0502020204030204"/>
                <a:sym typeface="Helvetica"/>
              </a:rPr>
              <a:t> pour que les </a:t>
            </a:r>
            <a:r>
              <a:rPr sz="1687" kern="0" dirty="0" err="1">
                <a:solidFill>
                  <a:srgbClr val="000000"/>
                </a:solidFill>
                <a:latin typeface="Calibri" panose="020F0502020204030204"/>
                <a:sym typeface="Helvetica"/>
              </a:rPr>
              <a:t>enfants</a:t>
            </a:r>
            <a:r>
              <a:rPr sz="1687" kern="0" dirty="0">
                <a:solidFill>
                  <a:srgbClr val="000000"/>
                </a:solidFill>
                <a:latin typeface="Calibri" panose="020F0502020204030204"/>
                <a:sym typeface="Helvetica"/>
              </a:rPr>
              <a:t> </a:t>
            </a:r>
            <a:r>
              <a:rPr sz="1687" kern="0" dirty="0" err="1">
                <a:solidFill>
                  <a:srgbClr val="000000"/>
                </a:solidFill>
                <a:latin typeface="Calibri" panose="020F0502020204030204"/>
                <a:sym typeface="Helvetica"/>
              </a:rPr>
              <a:t>écoutent</a:t>
            </a:r>
            <a:r>
              <a:rPr sz="1687" kern="0" dirty="0">
                <a:solidFill>
                  <a:srgbClr val="000000"/>
                </a:solidFill>
                <a:latin typeface="Calibri" panose="020F0502020204030204"/>
                <a:sym typeface="Helvetica"/>
              </a:rPr>
              <a:t>, </a:t>
            </a:r>
            <a:endParaRPr lang="fr-FR" sz="1687" kern="0" dirty="0" smtClean="0">
              <a:solidFill>
                <a:srgbClr val="000000"/>
              </a:solidFill>
              <a:latin typeface="Calibri" panose="020F0502020204030204"/>
              <a:sym typeface="Helvetica"/>
            </a:endParaRPr>
          </a:p>
          <a:p>
            <a:pPr defTabSz="410751" hangingPunct="0"/>
            <a:r>
              <a:rPr sz="1687" kern="0" dirty="0" err="1" smtClean="0">
                <a:solidFill>
                  <a:srgbClr val="000000"/>
                </a:solidFill>
                <a:latin typeface="Calibri" panose="020F0502020204030204"/>
                <a:sym typeface="Helvetica"/>
              </a:rPr>
              <a:t>Écouter</a:t>
            </a:r>
            <a:r>
              <a:rPr sz="1687" kern="0" dirty="0" smtClean="0">
                <a:solidFill>
                  <a:srgbClr val="000000"/>
                </a:solidFill>
                <a:latin typeface="Calibri" panose="020F0502020204030204"/>
                <a:sym typeface="Helvetica"/>
              </a:rPr>
              <a:t> </a:t>
            </a:r>
            <a:r>
              <a:rPr sz="1687" kern="0" dirty="0">
                <a:solidFill>
                  <a:srgbClr val="000000"/>
                </a:solidFill>
                <a:latin typeface="Calibri" panose="020F0502020204030204"/>
                <a:sym typeface="Helvetica"/>
              </a:rPr>
              <a:t>pour que les </a:t>
            </a:r>
            <a:r>
              <a:rPr sz="1687" kern="0" dirty="0" err="1">
                <a:solidFill>
                  <a:srgbClr val="000000"/>
                </a:solidFill>
                <a:latin typeface="Calibri" panose="020F0502020204030204"/>
                <a:sym typeface="Helvetica"/>
              </a:rPr>
              <a:t>enfants</a:t>
            </a:r>
            <a:r>
              <a:rPr sz="1687" kern="0" dirty="0">
                <a:solidFill>
                  <a:srgbClr val="000000"/>
                </a:solidFill>
                <a:latin typeface="Calibri" panose="020F0502020204030204"/>
                <a:sym typeface="Helvetica"/>
              </a:rPr>
              <a:t> </a:t>
            </a:r>
            <a:r>
              <a:rPr sz="1687" kern="0" dirty="0" err="1">
                <a:solidFill>
                  <a:srgbClr val="000000"/>
                </a:solidFill>
                <a:latin typeface="Calibri" panose="020F0502020204030204"/>
                <a:sym typeface="Helvetica"/>
              </a:rPr>
              <a:t>parlent</a:t>
            </a:r>
            <a:endParaRPr sz="1687" kern="0" dirty="0">
              <a:solidFill>
                <a:srgbClr val="000000"/>
              </a:solidFill>
              <a:latin typeface="Calibri" panose="020F0502020204030204"/>
              <a:sym typeface="Helvetica"/>
            </a:endParaRPr>
          </a:p>
          <a:p>
            <a:pPr defTabSz="410751" hangingPunct="0">
              <a:defRPr i="1"/>
            </a:pPr>
            <a:r>
              <a:rPr sz="1687" i="1" kern="0" dirty="0">
                <a:solidFill>
                  <a:srgbClr val="000000"/>
                </a:solidFill>
                <a:latin typeface="Calibri" panose="020F0502020204030204"/>
                <a:sym typeface="Helvetica"/>
              </a:rPr>
              <a:t>Faber et </a:t>
            </a:r>
            <a:r>
              <a:rPr sz="1687" i="1" kern="0" dirty="0" err="1">
                <a:solidFill>
                  <a:srgbClr val="000000"/>
                </a:solidFill>
                <a:latin typeface="Calibri" panose="020F0502020204030204"/>
                <a:sym typeface="Helvetica"/>
              </a:rPr>
              <a:t>Mazlisch</a:t>
            </a:r>
            <a:r>
              <a:rPr sz="1687" i="1" kern="0" dirty="0">
                <a:solidFill>
                  <a:srgbClr val="000000"/>
                </a:solidFill>
                <a:latin typeface="Calibri" panose="020F0502020204030204"/>
                <a:sym typeface="Helvetica"/>
              </a:rPr>
              <a:t>  </a:t>
            </a:r>
          </a:p>
        </p:txBody>
      </p:sp>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3528" y="0"/>
            <a:ext cx="118872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19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2000 : Martin Seligman et Mihalyi Csikszenmihalyi,…"/>
          <p:cNvSpPr txBox="1"/>
          <p:nvPr/>
        </p:nvSpPr>
        <p:spPr>
          <a:xfrm>
            <a:off x="1447576" y="3474901"/>
            <a:ext cx="10223493" cy="2707944"/>
          </a:xfrm>
          <a:prstGeom prst="rect">
            <a:avLst/>
          </a:prstGeom>
          <a:ln w="12700">
            <a:solidFill>
              <a:srgbClr val="00AAE7"/>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4000" tIns="144000" rIns="144000" bIns="144000" anchor="ctr">
            <a:spAutoFit/>
          </a:bodyPr>
          <a:lstStyle/>
          <a:p>
            <a:pPr defTabSz="914367" hangingPunct="0">
              <a:defRPr sz="2200">
                <a:solidFill>
                  <a:srgbClr val="753E3E"/>
                </a:solidFill>
                <a:latin typeface="Times Roman"/>
                <a:ea typeface="Times Roman"/>
                <a:cs typeface="Times Roman"/>
                <a:sym typeface="Times Roman"/>
              </a:defRPr>
            </a:pPr>
            <a:r>
              <a:rPr sz="1547" b="1" kern="0" dirty="0">
                <a:solidFill>
                  <a:srgbClr val="0E4F6B"/>
                </a:solidFill>
                <a:latin typeface="Calibri   "/>
                <a:sym typeface="Times Roman"/>
              </a:rPr>
              <a:t>2000 </a:t>
            </a:r>
            <a:r>
              <a:rPr sz="1547" kern="0" dirty="0">
                <a:solidFill>
                  <a:srgbClr val="0E4F6B"/>
                </a:solidFill>
                <a:latin typeface="Calibri   "/>
                <a:sym typeface="Times Roman"/>
              </a:rPr>
              <a:t>: Martin Seligman et </a:t>
            </a:r>
            <a:r>
              <a:rPr sz="1547" kern="0" dirty="0" err="1">
                <a:solidFill>
                  <a:srgbClr val="0E4F6B"/>
                </a:solidFill>
                <a:latin typeface="Calibri   "/>
                <a:sym typeface="Times Roman"/>
              </a:rPr>
              <a:t>Mihalyi</a:t>
            </a:r>
            <a:r>
              <a:rPr sz="1547" kern="0" dirty="0">
                <a:solidFill>
                  <a:srgbClr val="0E4F6B"/>
                </a:solidFill>
                <a:latin typeface="Calibri   "/>
                <a:sym typeface="Times Roman"/>
              </a:rPr>
              <a:t> </a:t>
            </a:r>
            <a:r>
              <a:rPr sz="1547" kern="0" dirty="0" err="1">
                <a:solidFill>
                  <a:srgbClr val="0E4F6B"/>
                </a:solidFill>
                <a:latin typeface="Calibri   "/>
                <a:sym typeface="Times Roman"/>
              </a:rPr>
              <a:t>Csikszenmihalyi</a:t>
            </a:r>
            <a:r>
              <a:rPr sz="1547" kern="0" dirty="0">
                <a:solidFill>
                  <a:srgbClr val="0E4F6B"/>
                </a:solidFill>
                <a:latin typeface="Calibri   "/>
                <a:sym typeface="Times Roman"/>
              </a:rPr>
              <a:t>, </a:t>
            </a:r>
          </a:p>
          <a:p>
            <a:pPr defTabSz="914367" hangingPunct="0">
              <a:defRPr sz="2200">
                <a:solidFill>
                  <a:srgbClr val="753E3E"/>
                </a:solidFill>
                <a:latin typeface="Times Roman"/>
                <a:ea typeface="Times Roman"/>
                <a:cs typeface="Times Roman"/>
                <a:sym typeface="Times Roman"/>
              </a:defRPr>
            </a:pPr>
            <a:r>
              <a:rPr sz="1547" kern="0" dirty="0">
                <a:solidFill>
                  <a:srgbClr val="0E4F6B"/>
                </a:solidFill>
                <a:latin typeface="Calibri   "/>
                <a:sym typeface="Times Roman"/>
              </a:rPr>
              <a:t>American Psychological Association : </a:t>
            </a:r>
            <a:r>
              <a:rPr lang="fr-FR" sz="1547" kern="0" dirty="0" smtClean="0">
                <a:solidFill>
                  <a:srgbClr val="0E4F6B"/>
                </a:solidFill>
                <a:latin typeface="Calibri   "/>
                <a:sym typeface="Times Roman"/>
              </a:rPr>
              <a:t>É</a:t>
            </a:r>
            <a:r>
              <a:rPr sz="1547" kern="0" dirty="0" smtClean="0">
                <a:solidFill>
                  <a:srgbClr val="0E4F6B"/>
                </a:solidFill>
                <a:latin typeface="Calibri   "/>
                <a:sym typeface="Times Roman"/>
              </a:rPr>
              <a:t>mergence </a:t>
            </a:r>
            <a:r>
              <a:rPr sz="1547" kern="0" dirty="0">
                <a:solidFill>
                  <a:srgbClr val="0E4F6B"/>
                </a:solidFill>
                <a:latin typeface="Calibri   "/>
                <a:sym typeface="Times Roman"/>
              </a:rPr>
              <a:t>de la </a:t>
            </a:r>
            <a:r>
              <a:rPr sz="1547" kern="0" dirty="0" err="1">
                <a:solidFill>
                  <a:srgbClr val="0E4F6B"/>
                </a:solidFill>
                <a:latin typeface="Calibri   "/>
                <a:sym typeface="Times Roman"/>
              </a:rPr>
              <a:t>Psychologie</a:t>
            </a:r>
            <a:r>
              <a:rPr sz="1547" kern="0" dirty="0">
                <a:solidFill>
                  <a:srgbClr val="0E4F6B"/>
                </a:solidFill>
                <a:latin typeface="Calibri   "/>
                <a:sym typeface="Times Roman"/>
              </a:rPr>
              <a:t> Positive,</a:t>
            </a:r>
          </a:p>
          <a:p>
            <a:pPr defTabSz="914367" hangingPunct="0">
              <a:defRPr sz="2200">
                <a:solidFill>
                  <a:srgbClr val="753E3E"/>
                </a:solidFill>
                <a:latin typeface="Times Roman"/>
                <a:ea typeface="Times Roman"/>
                <a:cs typeface="Times Roman"/>
                <a:sym typeface="Times Roman"/>
              </a:defRPr>
            </a:pPr>
            <a:r>
              <a:rPr sz="1547" kern="0" dirty="0" err="1">
                <a:solidFill>
                  <a:srgbClr val="0E4F6B"/>
                </a:solidFill>
                <a:latin typeface="Calibri   "/>
                <a:sym typeface="Times Roman"/>
              </a:rPr>
              <a:t>Mouvement</a:t>
            </a:r>
            <a:r>
              <a:rPr sz="1547" kern="0" dirty="0">
                <a:solidFill>
                  <a:srgbClr val="0E4F6B"/>
                </a:solidFill>
                <a:latin typeface="Calibri   "/>
                <a:sym typeface="Times Roman"/>
              </a:rPr>
              <a:t> </a:t>
            </a:r>
            <a:r>
              <a:rPr sz="1547" kern="0" dirty="0" err="1">
                <a:solidFill>
                  <a:srgbClr val="0E4F6B"/>
                </a:solidFill>
                <a:latin typeface="Calibri   "/>
                <a:sym typeface="Times Roman"/>
              </a:rPr>
              <a:t>réunissant</a:t>
            </a:r>
            <a:r>
              <a:rPr sz="1547" kern="0" dirty="0">
                <a:solidFill>
                  <a:srgbClr val="0E4F6B"/>
                </a:solidFill>
                <a:latin typeface="Calibri   "/>
                <a:sym typeface="Times Roman"/>
              </a:rPr>
              <a:t> les </a:t>
            </a:r>
            <a:r>
              <a:rPr sz="1547" kern="0" dirty="0" err="1">
                <a:solidFill>
                  <a:srgbClr val="0E4F6B"/>
                </a:solidFill>
                <a:latin typeface="Calibri   "/>
                <a:sym typeface="Times Roman"/>
              </a:rPr>
              <a:t>travaux</a:t>
            </a:r>
            <a:r>
              <a:rPr sz="1547" kern="0" dirty="0">
                <a:solidFill>
                  <a:srgbClr val="0E4F6B"/>
                </a:solidFill>
                <a:latin typeface="Calibri   "/>
                <a:sym typeface="Times Roman"/>
              </a:rPr>
              <a:t> </a:t>
            </a:r>
            <a:r>
              <a:rPr sz="1547" kern="0" dirty="0" err="1">
                <a:solidFill>
                  <a:srgbClr val="0E4F6B"/>
                </a:solidFill>
                <a:latin typeface="Calibri   "/>
                <a:sym typeface="Times Roman"/>
              </a:rPr>
              <a:t>d’études</a:t>
            </a:r>
            <a:r>
              <a:rPr sz="1547" kern="0" dirty="0">
                <a:solidFill>
                  <a:srgbClr val="0E4F6B"/>
                </a:solidFill>
                <a:latin typeface="Calibri   "/>
                <a:sym typeface="Times Roman"/>
              </a:rPr>
              <a:t> </a:t>
            </a:r>
            <a:r>
              <a:rPr sz="1547" kern="0" dirty="0" err="1">
                <a:solidFill>
                  <a:srgbClr val="0E4F6B"/>
                </a:solidFill>
                <a:latin typeface="Calibri   "/>
                <a:sym typeface="Times Roman"/>
              </a:rPr>
              <a:t>scientifiques</a:t>
            </a:r>
            <a:r>
              <a:rPr sz="1547" kern="0" dirty="0">
                <a:solidFill>
                  <a:srgbClr val="0E4F6B"/>
                </a:solidFill>
                <a:latin typeface="Calibri   "/>
                <a:sym typeface="Times Roman"/>
              </a:rPr>
              <a:t> sur les traits de </a:t>
            </a:r>
            <a:r>
              <a:rPr sz="1547" kern="0" dirty="0" err="1">
                <a:solidFill>
                  <a:srgbClr val="0E4F6B"/>
                </a:solidFill>
                <a:latin typeface="Calibri   "/>
                <a:sym typeface="Times Roman"/>
              </a:rPr>
              <a:t>personnalité</a:t>
            </a:r>
            <a:r>
              <a:rPr sz="1547" kern="0" dirty="0">
                <a:solidFill>
                  <a:srgbClr val="0E4F6B"/>
                </a:solidFill>
                <a:latin typeface="Calibri   "/>
                <a:sym typeface="Times Roman"/>
              </a:rPr>
              <a:t>, </a:t>
            </a:r>
            <a:r>
              <a:rPr sz="1547" kern="0" dirty="0" smtClean="0">
                <a:solidFill>
                  <a:srgbClr val="0E4F6B"/>
                </a:solidFill>
                <a:latin typeface="Calibri   "/>
                <a:sym typeface="Times Roman"/>
              </a:rPr>
              <a:t>les </a:t>
            </a:r>
            <a:r>
              <a:rPr sz="1547" kern="0" dirty="0">
                <a:solidFill>
                  <a:srgbClr val="0E4F6B"/>
                </a:solidFill>
                <a:latin typeface="Calibri   "/>
                <a:sym typeface="Times Roman"/>
              </a:rPr>
              <a:t>relations, </a:t>
            </a:r>
            <a:endParaRPr lang="fr-FR" sz="1547" kern="0" dirty="0" smtClean="0">
              <a:solidFill>
                <a:srgbClr val="0E4F6B"/>
              </a:solidFill>
              <a:latin typeface="Calibri   "/>
              <a:sym typeface="Times Roman"/>
            </a:endParaRPr>
          </a:p>
          <a:p>
            <a:pPr defTabSz="914367" hangingPunct="0">
              <a:defRPr sz="2200">
                <a:solidFill>
                  <a:srgbClr val="753E3E"/>
                </a:solidFill>
                <a:latin typeface="Times Roman"/>
                <a:ea typeface="Times Roman"/>
                <a:cs typeface="Times Roman"/>
                <a:sym typeface="Times Roman"/>
              </a:defRPr>
            </a:pPr>
            <a:r>
              <a:rPr sz="1547" kern="0" dirty="0" smtClean="0">
                <a:solidFill>
                  <a:srgbClr val="0E4F6B"/>
                </a:solidFill>
                <a:latin typeface="Calibri   "/>
                <a:sym typeface="Times Roman"/>
              </a:rPr>
              <a:t>les </a:t>
            </a:r>
            <a:r>
              <a:rPr sz="1547" kern="0" dirty="0">
                <a:solidFill>
                  <a:srgbClr val="0E4F6B"/>
                </a:solidFill>
                <a:latin typeface="Calibri   "/>
                <a:sym typeface="Times Roman"/>
              </a:rPr>
              <a:t>institutions </a:t>
            </a:r>
            <a:r>
              <a:rPr sz="1547" kern="0" dirty="0" err="1">
                <a:solidFill>
                  <a:srgbClr val="0E4F6B"/>
                </a:solidFill>
                <a:latin typeface="Calibri   "/>
                <a:sym typeface="Times Roman"/>
              </a:rPr>
              <a:t>favorisant</a:t>
            </a:r>
            <a:r>
              <a:rPr sz="1547" kern="0" dirty="0">
                <a:solidFill>
                  <a:srgbClr val="0E4F6B"/>
                </a:solidFill>
                <a:latin typeface="Calibri   "/>
                <a:sym typeface="Times Roman"/>
              </a:rPr>
              <a:t> </a:t>
            </a:r>
            <a:r>
              <a:rPr sz="1547" kern="0" dirty="0" err="1">
                <a:solidFill>
                  <a:srgbClr val="0E4F6B"/>
                </a:solidFill>
                <a:latin typeface="Calibri   "/>
                <a:sym typeface="Times Roman"/>
              </a:rPr>
              <a:t>l’épanouissement</a:t>
            </a:r>
            <a:r>
              <a:rPr sz="1547" kern="0" dirty="0">
                <a:solidFill>
                  <a:srgbClr val="0E4F6B"/>
                </a:solidFill>
                <a:latin typeface="Calibri   "/>
                <a:sym typeface="Times Roman"/>
              </a:rPr>
              <a:t> de la </a:t>
            </a:r>
            <a:r>
              <a:rPr sz="1547" kern="0" dirty="0" err="1">
                <a:solidFill>
                  <a:srgbClr val="0E4F6B"/>
                </a:solidFill>
                <a:latin typeface="Calibri   "/>
                <a:sym typeface="Times Roman"/>
              </a:rPr>
              <a:t>personne</a:t>
            </a:r>
            <a:r>
              <a:rPr sz="1547" kern="0" dirty="0">
                <a:solidFill>
                  <a:srgbClr val="0E4F6B"/>
                </a:solidFill>
                <a:latin typeface="Calibri   "/>
                <a:sym typeface="Times Roman"/>
              </a:rPr>
              <a:t> et le </a:t>
            </a:r>
            <a:r>
              <a:rPr sz="1547" kern="0" dirty="0" err="1">
                <a:solidFill>
                  <a:srgbClr val="0E4F6B"/>
                </a:solidFill>
                <a:latin typeface="Calibri   "/>
                <a:sym typeface="Times Roman"/>
              </a:rPr>
              <a:t>développement</a:t>
            </a:r>
            <a:r>
              <a:rPr sz="1547" kern="0" dirty="0">
                <a:solidFill>
                  <a:srgbClr val="0E4F6B"/>
                </a:solidFill>
                <a:latin typeface="Calibri   "/>
                <a:sym typeface="Times Roman"/>
              </a:rPr>
              <a:t> de la </a:t>
            </a:r>
            <a:r>
              <a:rPr sz="1547" kern="0" dirty="0" err="1">
                <a:solidFill>
                  <a:srgbClr val="0E4F6B"/>
                </a:solidFill>
                <a:latin typeface="Calibri   "/>
                <a:sym typeface="Times Roman"/>
              </a:rPr>
              <a:t>société</a:t>
            </a:r>
            <a:r>
              <a:rPr sz="1547" kern="0" dirty="0">
                <a:solidFill>
                  <a:srgbClr val="0E4F6B"/>
                </a:solidFill>
                <a:latin typeface="Calibri   "/>
                <a:sym typeface="Times Roman"/>
              </a:rPr>
              <a:t>.</a:t>
            </a:r>
          </a:p>
          <a:p>
            <a:pPr defTabSz="914367" hangingPunct="0">
              <a:defRPr sz="2200">
                <a:solidFill>
                  <a:srgbClr val="FFFFFF"/>
                </a:solidFill>
                <a:latin typeface="Times Roman"/>
                <a:ea typeface="Times Roman"/>
                <a:cs typeface="Times Roman"/>
                <a:sym typeface="Times Roman"/>
              </a:defRPr>
            </a:pPr>
            <a:endParaRPr sz="1547" kern="0" dirty="0">
              <a:solidFill>
                <a:srgbClr val="0E4F6B"/>
              </a:solidFill>
              <a:latin typeface="Calibri   "/>
              <a:sym typeface="Times Roman"/>
            </a:endParaRPr>
          </a:p>
          <a:p>
            <a:pPr defTabSz="914367" hangingPunct="0">
              <a:defRPr sz="2200">
                <a:solidFill>
                  <a:srgbClr val="753E3E"/>
                </a:solidFill>
                <a:latin typeface="Times Roman"/>
                <a:ea typeface="Times Roman"/>
                <a:cs typeface="Times Roman"/>
                <a:sym typeface="Times Roman"/>
              </a:defRPr>
            </a:pPr>
            <a:r>
              <a:rPr sz="1547" b="1" kern="0" dirty="0">
                <a:solidFill>
                  <a:srgbClr val="0E4F6B"/>
                </a:solidFill>
                <a:latin typeface="Calibri   "/>
                <a:sym typeface="Times Roman"/>
              </a:rPr>
              <a:t>2005 </a:t>
            </a:r>
            <a:r>
              <a:rPr sz="1547" kern="0" dirty="0">
                <a:solidFill>
                  <a:srgbClr val="0E4F6B"/>
                </a:solidFill>
                <a:latin typeface="Calibri   "/>
                <a:sym typeface="Times Roman"/>
              </a:rPr>
              <a:t>: </a:t>
            </a:r>
            <a:r>
              <a:rPr lang="fr-FR" sz="1547" kern="0" dirty="0" smtClean="0">
                <a:solidFill>
                  <a:srgbClr val="0E4F6B"/>
                </a:solidFill>
                <a:latin typeface="Calibri   "/>
                <a:sym typeface="Times Roman"/>
              </a:rPr>
              <a:t>É</a:t>
            </a:r>
            <a:r>
              <a:rPr sz="1547" kern="0" dirty="0" err="1" smtClean="0">
                <a:solidFill>
                  <a:srgbClr val="0E4F6B"/>
                </a:solidFill>
                <a:latin typeface="Calibri   "/>
                <a:sym typeface="Times Roman"/>
              </a:rPr>
              <a:t>tudes</a:t>
            </a:r>
            <a:r>
              <a:rPr sz="1547" kern="0" dirty="0" smtClean="0">
                <a:solidFill>
                  <a:srgbClr val="0E4F6B"/>
                </a:solidFill>
                <a:latin typeface="Calibri   "/>
                <a:sym typeface="Times Roman"/>
              </a:rPr>
              <a:t> </a:t>
            </a:r>
            <a:r>
              <a:rPr sz="1547" kern="0" dirty="0">
                <a:solidFill>
                  <a:srgbClr val="0E4F6B"/>
                </a:solidFill>
                <a:latin typeface="Calibri   "/>
                <a:sym typeface="Times Roman"/>
              </a:rPr>
              <a:t>des conditions et </a:t>
            </a:r>
            <a:r>
              <a:rPr sz="1547" kern="0" dirty="0" err="1">
                <a:solidFill>
                  <a:srgbClr val="0E4F6B"/>
                </a:solidFill>
                <a:latin typeface="Calibri   "/>
                <a:sym typeface="Times Roman"/>
              </a:rPr>
              <a:t>processus</a:t>
            </a:r>
            <a:r>
              <a:rPr sz="1547" kern="0" dirty="0">
                <a:solidFill>
                  <a:srgbClr val="0E4F6B"/>
                </a:solidFill>
                <a:latin typeface="Calibri   "/>
                <a:sym typeface="Times Roman"/>
              </a:rPr>
              <a:t> qui </a:t>
            </a:r>
            <a:r>
              <a:rPr sz="1547" kern="0" dirty="0" err="1">
                <a:solidFill>
                  <a:srgbClr val="0E4F6B"/>
                </a:solidFill>
                <a:latin typeface="Calibri   "/>
                <a:sym typeface="Times Roman"/>
              </a:rPr>
              <a:t>contribuent</a:t>
            </a:r>
            <a:r>
              <a:rPr sz="1547" kern="0" dirty="0">
                <a:solidFill>
                  <a:srgbClr val="0E4F6B"/>
                </a:solidFill>
                <a:latin typeface="Calibri   "/>
                <a:sym typeface="Times Roman"/>
              </a:rPr>
              <a:t> à </a:t>
            </a:r>
            <a:r>
              <a:rPr sz="1547" kern="0" dirty="0" err="1">
                <a:solidFill>
                  <a:srgbClr val="0E4F6B"/>
                </a:solidFill>
                <a:latin typeface="Calibri   "/>
                <a:sym typeface="Times Roman"/>
              </a:rPr>
              <a:t>l’épanouissement</a:t>
            </a:r>
            <a:r>
              <a:rPr sz="1547" kern="0" dirty="0">
                <a:solidFill>
                  <a:srgbClr val="0E4F6B"/>
                </a:solidFill>
                <a:latin typeface="Calibri   "/>
                <a:sym typeface="Times Roman"/>
              </a:rPr>
              <a:t> </a:t>
            </a:r>
            <a:r>
              <a:rPr sz="1547" kern="0" dirty="0" err="1">
                <a:solidFill>
                  <a:srgbClr val="0E4F6B"/>
                </a:solidFill>
                <a:latin typeface="Calibri   "/>
                <a:sym typeface="Times Roman"/>
              </a:rPr>
              <a:t>ou</a:t>
            </a:r>
            <a:r>
              <a:rPr sz="1547" kern="0" dirty="0">
                <a:solidFill>
                  <a:srgbClr val="0E4F6B"/>
                </a:solidFill>
                <a:latin typeface="Calibri   "/>
                <a:sym typeface="Times Roman"/>
              </a:rPr>
              <a:t> au </a:t>
            </a:r>
            <a:r>
              <a:rPr sz="1547" kern="0" dirty="0" err="1" smtClean="0">
                <a:solidFill>
                  <a:srgbClr val="0E4F6B"/>
                </a:solidFill>
                <a:latin typeface="Calibri   "/>
                <a:sym typeface="Times Roman"/>
              </a:rPr>
              <a:t>fonctionnement</a:t>
            </a:r>
            <a:r>
              <a:rPr sz="1547" kern="0" dirty="0" smtClean="0">
                <a:solidFill>
                  <a:srgbClr val="0E4F6B"/>
                </a:solidFill>
                <a:latin typeface="Calibri   "/>
                <a:sym typeface="Times Roman"/>
              </a:rPr>
              <a:t> optimal </a:t>
            </a:r>
            <a:endParaRPr lang="fr-FR" sz="1547" kern="0" dirty="0" smtClean="0">
              <a:solidFill>
                <a:srgbClr val="0E4F6B"/>
              </a:solidFill>
              <a:latin typeface="Calibri   "/>
              <a:sym typeface="Times Roman"/>
            </a:endParaRPr>
          </a:p>
          <a:p>
            <a:pPr defTabSz="914367" hangingPunct="0">
              <a:defRPr sz="2200">
                <a:solidFill>
                  <a:srgbClr val="753E3E"/>
                </a:solidFill>
                <a:latin typeface="Times Roman"/>
                <a:ea typeface="Times Roman"/>
                <a:cs typeface="Times Roman"/>
                <a:sym typeface="Times Roman"/>
              </a:defRPr>
            </a:pPr>
            <a:r>
              <a:rPr sz="1547" kern="0" dirty="0" smtClean="0">
                <a:solidFill>
                  <a:srgbClr val="0E4F6B"/>
                </a:solidFill>
                <a:latin typeface="Calibri   "/>
                <a:sym typeface="Times Roman"/>
              </a:rPr>
              <a:t>des </a:t>
            </a:r>
            <a:r>
              <a:rPr sz="1547" kern="0" dirty="0" err="1">
                <a:solidFill>
                  <a:srgbClr val="0E4F6B"/>
                </a:solidFill>
                <a:latin typeface="Calibri   "/>
                <a:sym typeface="Times Roman"/>
              </a:rPr>
              <a:t>individus</a:t>
            </a:r>
            <a:r>
              <a:rPr sz="1547" kern="0" dirty="0">
                <a:solidFill>
                  <a:srgbClr val="0E4F6B"/>
                </a:solidFill>
                <a:latin typeface="Calibri   "/>
                <a:sym typeface="Times Roman"/>
              </a:rPr>
              <a:t>, des </a:t>
            </a:r>
            <a:r>
              <a:rPr sz="1547" kern="0" dirty="0" err="1">
                <a:solidFill>
                  <a:srgbClr val="0E4F6B"/>
                </a:solidFill>
                <a:latin typeface="Calibri   "/>
                <a:sym typeface="Times Roman"/>
              </a:rPr>
              <a:t>groupes</a:t>
            </a:r>
            <a:r>
              <a:rPr sz="1547" kern="0" dirty="0">
                <a:solidFill>
                  <a:srgbClr val="0E4F6B"/>
                </a:solidFill>
                <a:latin typeface="Calibri   "/>
                <a:sym typeface="Times Roman"/>
              </a:rPr>
              <a:t> et des institutions. (Gable et </a:t>
            </a:r>
            <a:r>
              <a:rPr sz="1547" kern="0" dirty="0" err="1">
                <a:solidFill>
                  <a:srgbClr val="0E4F6B"/>
                </a:solidFill>
                <a:latin typeface="Calibri   "/>
                <a:sym typeface="Times Roman"/>
              </a:rPr>
              <a:t>Haidt</a:t>
            </a:r>
            <a:r>
              <a:rPr sz="1547" kern="0" dirty="0">
                <a:solidFill>
                  <a:srgbClr val="0E4F6B"/>
                </a:solidFill>
                <a:latin typeface="Calibri   "/>
                <a:sym typeface="Times Roman"/>
              </a:rPr>
              <a:t>, 2005)</a:t>
            </a:r>
          </a:p>
          <a:p>
            <a:pPr defTabSz="914367" hangingPunct="0">
              <a:defRPr sz="2200">
                <a:solidFill>
                  <a:srgbClr val="FFFFFF"/>
                </a:solidFill>
                <a:latin typeface="Times Roman"/>
                <a:ea typeface="Times Roman"/>
                <a:cs typeface="Times Roman"/>
                <a:sym typeface="Times Roman"/>
              </a:defRPr>
            </a:pPr>
            <a:endParaRPr sz="1547" kern="0" dirty="0">
              <a:solidFill>
                <a:srgbClr val="0E4F6B"/>
              </a:solidFill>
              <a:latin typeface="Calibri   "/>
              <a:sym typeface="Times Roman"/>
            </a:endParaRPr>
          </a:p>
          <a:p>
            <a:pPr defTabSz="914367" hangingPunct="0">
              <a:defRPr sz="2200">
                <a:solidFill>
                  <a:srgbClr val="753E3E"/>
                </a:solidFill>
                <a:latin typeface="Times Roman"/>
                <a:ea typeface="Times Roman"/>
                <a:cs typeface="Times Roman"/>
                <a:sym typeface="Times Roman"/>
              </a:defRPr>
            </a:pPr>
            <a:r>
              <a:rPr sz="1547" b="1" kern="0" dirty="0">
                <a:solidFill>
                  <a:srgbClr val="0E4F6B"/>
                </a:solidFill>
                <a:latin typeface="Calibri   "/>
                <a:sym typeface="Times Roman"/>
              </a:rPr>
              <a:t>OMS </a:t>
            </a:r>
            <a:r>
              <a:rPr sz="1547" kern="0" dirty="0">
                <a:solidFill>
                  <a:srgbClr val="0E4F6B"/>
                </a:solidFill>
                <a:latin typeface="Calibri   "/>
                <a:sym typeface="Times Roman"/>
              </a:rPr>
              <a:t>: « Santé </a:t>
            </a:r>
            <a:r>
              <a:rPr sz="1547" kern="0" dirty="0" err="1">
                <a:solidFill>
                  <a:srgbClr val="0E4F6B"/>
                </a:solidFill>
                <a:latin typeface="Calibri   "/>
                <a:sym typeface="Times Roman"/>
              </a:rPr>
              <a:t>mentale</a:t>
            </a:r>
            <a:r>
              <a:rPr sz="1547" kern="0" dirty="0">
                <a:solidFill>
                  <a:srgbClr val="0E4F6B"/>
                </a:solidFill>
                <a:latin typeface="Calibri   "/>
                <a:sym typeface="Times Roman"/>
              </a:rPr>
              <a:t> positive », « Un </a:t>
            </a:r>
            <a:r>
              <a:rPr sz="1547" kern="0" dirty="0" err="1">
                <a:solidFill>
                  <a:srgbClr val="0E4F6B"/>
                </a:solidFill>
                <a:latin typeface="Calibri   "/>
                <a:sym typeface="Times Roman"/>
              </a:rPr>
              <a:t>état</a:t>
            </a:r>
            <a:r>
              <a:rPr sz="1547" kern="0" dirty="0">
                <a:solidFill>
                  <a:srgbClr val="0E4F6B"/>
                </a:solidFill>
                <a:latin typeface="Calibri   "/>
                <a:sym typeface="Times Roman"/>
              </a:rPr>
              <a:t> de </a:t>
            </a:r>
            <a:r>
              <a:rPr sz="1547" kern="0" dirty="0" err="1">
                <a:solidFill>
                  <a:srgbClr val="0E4F6B"/>
                </a:solidFill>
                <a:latin typeface="Calibri   "/>
                <a:sym typeface="Times Roman"/>
              </a:rPr>
              <a:t>bien-être</a:t>
            </a:r>
            <a:r>
              <a:rPr sz="1547" kern="0" dirty="0">
                <a:solidFill>
                  <a:srgbClr val="0E4F6B"/>
                </a:solidFill>
                <a:latin typeface="Calibri   "/>
                <a:sym typeface="Times Roman"/>
              </a:rPr>
              <a:t> </a:t>
            </a:r>
            <a:r>
              <a:rPr sz="1547" kern="0" dirty="0" err="1">
                <a:solidFill>
                  <a:srgbClr val="0E4F6B"/>
                </a:solidFill>
                <a:latin typeface="Calibri   "/>
                <a:sym typeface="Times Roman"/>
              </a:rPr>
              <a:t>dans</a:t>
            </a:r>
            <a:r>
              <a:rPr sz="1547" kern="0" dirty="0">
                <a:solidFill>
                  <a:srgbClr val="0E4F6B"/>
                </a:solidFill>
                <a:latin typeface="Calibri   "/>
                <a:sym typeface="Times Roman"/>
              </a:rPr>
              <a:t> </a:t>
            </a:r>
            <a:r>
              <a:rPr sz="1547" kern="0" dirty="0" err="1">
                <a:solidFill>
                  <a:srgbClr val="0E4F6B"/>
                </a:solidFill>
                <a:latin typeface="Calibri   "/>
                <a:sym typeface="Times Roman"/>
              </a:rPr>
              <a:t>lequel</a:t>
            </a:r>
            <a:r>
              <a:rPr sz="1547" kern="0" dirty="0">
                <a:solidFill>
                  <a:srgbClr val="0E4F6B"/>
                </a:solidFill>
                <a:latin typeface="Calibri   "/>
                <a:sym typeface="Times Roman"/>
              </a:rPr>
              <a:t> la </a:t>
            </a:r>
            <a:r>
              <a:rPr sz="1547" kern="0" dirty="0" err="1">
                <a:solidFill>
                  <a:srgbClr val="0E4F6B"/>
                </a:solidFill>
                <a:latin typeface="Calibri   "/>
                <a:sym typeface="Times Roman"/>
              </a:rPr>
              <a:t>personne</a:t>
            </a:r>
            <a:r>
              <a:rPr sz="1547" kern="0" dirty="0">
                <a:solidFill>
                  <a:srgbClr val="0E4F6B"/>
                </a:solidFill>
                <a:latin typeface="Calibri   "/>
                <a:sym typeface="Times Roman"/>
              </a:rPr>
              <a:t> </a:t>
            </a:r>
            <a:r>
              <a:rPr sz="1547" kern="0" dirty="0" err="1">
                <a:solidFill>
                  <a:srgbClr val="0E4F6B"/>
                </a:solidFill>
                <a:latin typeface="Calibri   "/>
                <a:sym typeface="Times Roman"/>
              </a:rPr>
              <a:t>peut</a:t>
            </a:r>
            <a:r>
              <a:rPr sz="1547" kern="0" dirty="0">
                <a:solidFill>
                  <a:srgbClr val="0E4F6B"/>
                </a:solidFill>
                <a:latin typeface="Calibri   "/>
                <a:sym typeface="Times Roman"/>
              </a:rPr>
              <a:t> se </a:t>
            </a:r>
            <a:r>
              <a:rPr sz="1547" kern="0" dirty="0" err="1">
                <a:solidFill>
                  <a:srgbClr val="0E4F6B"/>
                </a:solidFill>
                <a:latin typeface="Calibri   "/>
                <a:sym typeface="Times Roman"/>
              </a:rPr>
              <a:t>réaliser</a:t>
            </a:r>
            <a:r>
              <a:rPr sz="1547" kern="0" dirty="0">
                <a:solidFill>
                  <a:srgbClr val="0E4F6B"/>
                </a:solidFill>
                <a:latin typeface="Calibri   "/>
                <a:sym typeface="Times Roman"/>
              </a:rPr>
              <a:t>, </a:t>
            </a:r>
            <a:r>
              <a:rPr sz="1547" kern="0" dirty="0" err="1" smtClean="0">
                <a:solidFill>
                  <a:srgbClr val="0E4F6B"/>
                </a:solidFill>
                <a:latin typeface="Calibri   "/>
                <a:sym typeface="Times Roman"/>
              </a:rPr>
              <a:t>surmonter</a:t>
            </a:r>
            <a:r>
              <a:rPr sz="1547" kern="0" dirty="0" smtClean="0">
                <a:solidFill>
                  <a:srgbClr val="0E4F6B"/>
                </a:solidFill>
                <a:latin typeface="Calibri   "/>
                <a:sym typeface="Times Roman"/>
              </a:rPr>
              <a:t> </a:t>
            </a:r>
            <a:r>
              <a:rPr sz="1547" kern="0" dirty="0">
                <a:solidFill>
                  <a:srgbClr val="0E4F6B"/>
                </a:solidFill>
                <a:latin typeface="Calibri   "/>
                <a:sym typeface="Times Roman"/>
              </a:rPr>
              <a:t>les tensions </a:t>
            </a:r>
            <a:r>
              <a:rPr sz="1547" kern="0" dirty="0" err="1">
                <a:solidFill>
                  <a:srgbClr val="0E4F6B"/>
                </a:solidFill>
                <a:latin typeface="Calibri   "/>
                <a:sym typeface="Times Roman"/>
              </a:rPr>
              <a:t>normales</a:t>
            </a:r>
            <a:r>
              <a:rPr sz="1547" kern="0" dirty="0">
                <a:solidFill>
                  <a:srgbClr val="0E4F6B"/>
                </a:solidFill>
                <a:latin typeface="Calibri   "/>
                <a:sym typeface="Times Roman"/>
              </a:rPr>
              <a:t> de la vie, </a:t>
            </a:r>
            <a:r>
              <a:rPr sz="1547" kern="0" dirty="0" err="1">
                <a:solidFill>
                  <a:srgbClr val="0E4F6B"/>
                </a:solidFill>
                <a:latin typeface="Calibri   "/>
                <a:sym typeface="Times Roman"/>
              </a:rPr>
              <a:t>accomplir</a:t>
            </a:r>
            <a:r>
              <a:rPr sz="1547" kern="0" dirty="0">
                <a:solidFill>
                  <a:srgbClr val="0E4F6B"/>
                </a:solidFill>
                <a:latin typeface="Calibri   "/>
                <a:sym typeface="Times Roman"/>
              </a:rPr>
              <a:t> un travail </a:t>
            </a:r>
            <a:r>
              <a:rPr sz="1547" kern="0" dirty="0" err="1">
                <a:solidFill>
                  <a:srgbClr val="0E4F6B"/>
                </a:solidFill>
                <a:latin typeface="Calibri   "/>
                <a:sym typeface="Times Roman"/>
              </a:rPr>
              <a:t>productif</a:t>
            </a:r>
            <a:r>
              <a:rPr sz="1547" kern="0" dirty="0">
                <a:solidFill>
                  <a:srgbClr val="0E4F6B"/>
                </a:solidFill>
                <a:latin typeface="Calibri   "/>
                <a:sym typeface="Times Roman"/>
              </a:rPr>
              <a:t> et </a:t>
            </a:r>
            <a:r>
              <a:rPr sz="1547" kern="0" dirty="0" err="1">
                <a:solidFill>
                  <a:srgbClr val="0E4F6B"/>
                </a:solidFill>
                <a:latin typeface="Calibri   "/>
                <a:sym typeface="Times Roman"/>
              </a:rPr>
              <a:t>fructueux</a:t>
            </a:r>
            <a:r>
              <a:rPr sz="1547" kern="0" dirty="0">
                <a:solidFill>
                  <a:srgbClr val="0E4F6B"/>
                </a:solidFill>
                <a:latin typeface="Calibri   "/>
                <a:sym typeface="Times Roman"/>
              </a:rPr>
              <a:t> </a:t>
            </a:r>
            <a:r>
              <a:rPr sz="1547" kern="0" dirty="0" smtClean="0">
                <a:solidFill>
                  <a:srgbClr val="0E4F6B"/>
                </a:solidFill>
                <a:latin typeface="Calibri   "/>
                <a:sym typeface="Times Roman"/>
              </a:rPr>
              <a:t>et </a:t>
            </a:r>
            <a:r>
              <a:rPr sz="1547" kern="0" dirty="0" err="1">
                <a:solidFill>
                  <a:srgbClr val="0E4F6B"/>
                </a:solidFill>
                <a:latin typeface="Calibri   "/>
                <a:sym typeface="Times Roman"/>
              </a:rPr>
              <a:t>contribuer</a:t>
            </a:r>
            <a:r>
              <a:rPr sz="1547" kern="0" dirty="0">
                <a:solidFill>
                  <a:srgbClr val="0E4F6B"/>
                </a:solidFill>
                <a:latin typeface="Calibri   "/>
                <a:sym typeface="Times Roman"/>
              </a:rPr>
              <a:t> à la vie de la </a:t>
            </a:r>
            <a:r>
              <a:rPr sz="1547" kern="0" dirty="0" err="1">
                <a:solidFill>
                  <a:srgbClr val="0E4F6B"/>
                </a:solidFill>
                <a:latin typeface="Calibri   "/>
                <a:sym typeface="Times Roman"/>
              </a:rPr>
              <a:t>communauté</a:t>
            </a:r>
            <a:r>
              <a:rPr sz="1547" kern="0" dirty="0">
                <a:solidFill>
                  <a:srgbClr val="0E4F6B"/>
                </a:solidFill>
                <a:latin typeface="Calibri   "/>
                <a:sym typeface="Times Roman"/>
              </a:rPr>
              <a:t> ». </a:t>
            </a:r>
          </a:p>
        </p:txBody>
      </p:sp>
      <p:pic>
        <p:nvPicPr>
          <p:cNvPr id="334" name="Seligman1-1024x536.jpg" descr="Seligman1-1024x536.jpg"/>
          <p:cNvPicPr>
            <a:picLocks noChangeAspect="1"/>
          </p:cNvPicPr>
          <p:nvPr/>
        </p:nvPicPr>
        <p:blipFill>
          <a:blip r:embed="rId2">
            <a:extLst/>
          </a:blip>
          <a:stretch>
            <a:fillRect/>
          </a:stretch>
        </p:blipFill>
        <p:spPr>
          <a:xfrm>
            <a:off x="1447576" y="1367263"/>
            <a:ext cx="3632424" cy="1901347"/>
          </a:xfrm>
          <a:prstGeom prst="rect">
            <a:avLst/>
          </a:prstGeom>
          <a:ln w="12700">
            <a:miter lim="400000"/>
          </a:ln>
        </p:spPr>
      </p:pic>
      <p:sp>
        <p:nvSpPr>
          <p:cNvPr id="335" name="ZoneTexte 5"/>
          <p:cNvSpPr txBox="1"/>
          <p:nvPr/>
        </p:nvSpPr>
        <p:spPr>
          <a:xfrm>
            <a:off x="1447576" y="581717"/>
            <a:ext cx="6644357" cy="579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7" tIns="45717" rIns="45717" bIns="45717">
            <a:spAutoFit/>
          </a:bodyPr>
          <a:lstStyle>
            <a:lvl1pPr algn="l" defTabSz="1300480">
              <a:defRPr sz="4500">
                <a:solidFill>
                  <a:srgbClr val="114A68"/>
                </a:solidFill>
                <a:latin typeface="Times Roman"/>
                <a:ea typeface="Times Roman"/>
                <a:cs typeface="Times Roman"/>
                <a:sym typeface="Times Roman"/>
              </a:defRPr>
            </a:lvl1pPr>
          </a:lstStyle>
          <a:p>
            <a:pPr defTabSz="914367" hangingPunct="0"/>
            <a:r>
              <a:rPr sz="3164" b="1" kern="0" dirty="0" err="1">
                <a:latin typeface="+mn-lt"/>
              </a:rPr>
              <a:t>Psychologie</a:t>
            </a:r>
            <a:r>
              <a:rPr sz="3164" b="1" kern="0" dirty="0">
                <a:latin typeface="+mn-lt"/>
              </a:rPr>
              <a:t> Positive</a:t>
            </a:r>
          </a:p>
        </p:txBody>
      </p:sp>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5119" y="83101"/>
            <a:ext cx="1125386" cy="112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58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280624" y="1333204"/>
            <a:ext cx="7271593" cy="4873625"/>
          </a:xfrm>
        </p:spPr>
        <p:txBody>
          <a:bodyPr>
            <a:normAutofit fontScale="77500" lnSpcReduction="20000"/>
          </a:bodyPr>
          <a:lstStyle/>
          <a:p>
            <a:pPr algn="l">
              <a:lnSpc>
                <a:spcPct val="120000"/>
              </a:lnSpc>
              <a:spcBef>
                <a:spcPts val="0"/>
              </a:spcBef>
            </a:pPr>
            <a:r>
              <a:rPr lang="fr-FR" sz="4100" dirty="0"/>
              <a:t>Catherine </a:t>
            </a:r>
            <a:r>
              <a:rPr lang="fr-FR" sz="4100" dirty="0" smtClean="0"/>
              <a:t>BOIRON</a:t>
            </a:r>
            <a:endParaRPr lang="fr-FR" sz="4100" dirty="0"/>
          </a:p>
          <a:p>
            <a:pPr algn="l">
              <a:lnSpc>
                <a:spcPct val="120000"/>
              </a:lnSpc>
              <a:spcBef>
                <a:spcPts val="0"/>
              </a:spcBef>
            </a:pPr>
            <a:r>
              <a:rPr lang="fr-FR" dirty="0">
                <a:solidFill>
                  <a:schemeClr val="accent5">
                    <a:lumMod val="75000"/>
                  </a:schemeClr>
                </a:solidFill>
              </a:rPr>
              <a:t>Directrice Enfance </a:t>
            </a:r>
            <a:r>
              <a:rPr lang="fr-FR" dirty="0" smtClean="0">
                <a:solidFill>
                  <a:schemeClr val="accent5">
                    <a:lumMod val="75000"/>
                  </a:schemeClr>
                </a:solidFill>
              </a:rPr>
              <a:t>Département</a:t>
            </a:r>
            <a:br>
              <a:rPr lang="fr-FR" dirty="0" smtClean="0">
                <a:solidFill>
                  <a:schemeClr val="accent5">
                    <a:lumMod val="75000"/>
                  </a:schemeClr>
                </a:solidFill>
              </a:rPr>
            </a:br>
            <a:endParaRPr lang="fr-FR" dirty="0">
              <a:solidFill>
                <a:schemeClr val="accent5">
                  <a:lumMod val="75000"/>
                </a:schemeClr>
              </a:solidFill>
            </a:endParaRPr>
          </a:p>
          <a:p>
            <a:pPr algn="l">
              <a:lnSpc>
                <a:spcPct val="120000"/>
              </a:lnSpc>
              <a:spcBef>
                <a:spcPts val="0"/>
              </a:spcBef>
            </a:pPr>
            <a:r>
              <a:rPr lang="fr-FR" sz="4100" dirty="0"/>
              <a:t>Sylvie </a:t>
            </a:r>
            <a:r>
              <a:rPr lang="fr-FR" sz="4100" dirty="0" smtClean="0"/>
              <a:t>JUNET</a:t>
            </a:r>
            <a:endParaRPr lang="fr-FR" sz="4100" dirty="0"/>
          </a:p>
          <a:p>
            <a:pPr algn="l">
              <a:lnSpc>
                <a:spcPct val="120000"/>
              </a:lnSpc>
              <a:spcBef>
                <a:spcPts val="0"/>
              </a:spcBef>
            </a:pPr>
            <a:r>
              <a:rPr lang="fr-FR" dirty="0">
                <a:solidFill>
                  <a:schemeClr val="accent5">
                    <a:lumMod val="75000"/>
                  </a:schemeClr>
                </a:solidFill>
              </a:rPr>
              <a:t>Adjointe prévention enfance c</a:t>
            </a:r>
            <a:r>
              <a:rPr lang="fr-FR" dirty="0" smtClean="0">
                <a:solidFill>
                  <a:schemeClr val="accent5">
                    <a:lumMod val="75000"/>
                  </a:schemeClr>
                </a:solidFill>
              </a:rPr>
              <a:t>oordinatrice CRIP</a:t>
            </a:r>
            <a:br>
              <a:rPr lang="fr-FR" dirty="0" smtClean="0">
                <a:solidFill>
                  <a:schemeClr val="accent5">
                    <a:lumMod val="75000"/>
                  </a:schemeClr>
                </a:solidFill>
              </a:rPr>
            </a:br>
            <a:endParaRPr lang="fr-FR" dirty="0">
              <a:solidFill>
                <a:schemeClr val="accent5">
                  <a:lumMod val="75000"/>
                </a:schemeClr>
              </a:solidFill>
            </a:endParaRPr>
          </a:p>
          <a:p>
            <a:pPr algn="l">
              <a:lnSpc>
                <a:spcPct val="120000"/>
              </a:lnSpc>
              <a:spcBef>
                <a:spcPts val="0"/>
              </a:spcBef>
            </a:pPr>
            <a:r>
              <a:rPr lang="fr-FR" sz="4100" dirty="0"/>
              <a:t>Cécile </a:t>
            </a:r>
            <a:r>
              <a:rPr lang="fr-FR" sz="4100" dirty="0" smtClean="0"/>
              <a:t>JULES</a:t>
            </a:r>
            <a:endParaRPr lang="fr-FR" sz="4100" dirty="0"/>
          </a:p>
          <a:p>
            <a:pPr algn="l">
              <a:lnSpc>
                <a:spcPct val="120000"/>
              </a:lnSpc>
              <a:spcBef>
                <a:spcPts val="0"/>
              </a:spcBef>
            </a:pPr>
            <a:r>
              <a:rPr lang="fr-FR" dirty="0">
                <a:solidFill>
                  <a:schemeClr val="accent5">
                    <a:lumMod val="75000"/>
                  </a:schemeClr>
                </a:solidFill>
              </a:rPr>
              <a:t>Adjointe protection de </a:t>
            </a:r>
            <a:r>
              <a:rPr lang="fr-FR" dirty="0" smtClean="0">
                <a:solidFill>
                  <a:schemeClr val="accent5">
                    <a:lumMod val="75000"/>
                  </a:schemeClr>
                </a:solidFill>
              </a:rPr>
              <a:t>l’enfance</a:t>
            </a:r>
            <a:br>
              <a:rPr lang="fr-FR" dirty="0" smtClean="0">
                <a:solidFill>
                  <a:schemeClr val="accent5">
                    <a:lumMod val="75000"/>
                  </a:schemeClr>
                </a:solidFill>
              </a:rPr>
            </a:br>
            <a:endParaRPr lang="fr-FR" dirty="0">
              <a:solidFill>
                <a:schemeClr val="accent5">
                  <a:lumMod val="75000"/>
                </a:schemeClr>
              </a:solidFill>
            </a:endParaRPr>
          </a:p>
          <a:p>
            <a:pPr algn="l">
              <a:lnSpc>
                <a:spcPct val="120000"/>
              </a:lnSpc>
              <a:spcBef>
                <a:spcPts val="0"/>
              </a:spcBef>
            </a:pPr>
            <a:r>
              <a:rPr lang="fr-FR" sz="4100" dirty="0" err="1"/>
              <a:t>Stéphany</a:t>
            </a:r>
            <a:r>
              <a:rPr lang="fr-FR" sz="4100" dirty="0"/>
              <a:t> </a:t>
            </a:r>
            <a:r>
              <a:rPr lang="fr-FR" sz="4100" dirty="0" smtClean="0"/>
              <a:t>DURAN</a:t>
            </a:r>
            <a:endParaRPr lang="fr-FR" sz="4100" dirty="0"/>
          </a:p>
          <a:p>
            <a:pPr algn="l">
              <a:lnSpc>
                <a:spcPct val="120000"/>
              </a:lnSpc>
              <a:spcBef>
                <a:spcPts val="0"/>
              </a:spcBef>
            </a:pPr>
            <a:r>
              <a:rPr lang="fr-FR" dirty="0">
                <a:solidFill>
                  <a:schemeClr val="accent5">
                    <a:lumMod val="75000"/>
                  </a:schemeClr>
                </a:solidFill>
              </a:rPr>
              <a:t>Chargée de projet handicap Direction Enfance</a:t>
            </a:r>
          </a:p>
          <a:p>
            <a:pPr algn="l">
              <a:lnSpc>
                <a:spcPct val="120000"/>
              </a:lnSpc>
              <a:spcBef>
                <a:spcPts val="0"/>
              </a:spcBef>
            </a:pPr>
            <a:endParaRPr lang="fr-FR" dirty="0" smtClean="0">
              <a:solidFill>
                <a:schemeClr val="accent5">
                  <a:lumMod val="75000"/>
                </a:schemeClr>
              </a:solidFill>
            </a:endParaRPr>
          </a:p>
          <a:p>
            <a:pPr algn="l">
              <a:lnSpc>
                <a:spcPct val="120000"/>
              </a:lnSpc>
              <a:spcBef>
                <a:spcPts val="0"/>
              </a:spcBef>
            </a:pPr>
            <a:endParaRPr lang="fr-FR" dirty="0">
              <a:solidFill>
                <a:schemeClr val="accent5">
                  <a:lumMod val="75000"/>
                </a:schemeClr>
              </a:solidFill>
            </a:endParaRPr>
          </a:p>
        </p:txBody>
      </p:sp>
      <p:sp>
        <p:nvSpPr>
          <p:cNvPr id="3" name="Espace réservé du numéro de diapositive 2"/>
          <p:cNvSpPr>
            <a:spLocks noGrp="1"/>
          </p:cNvSpPr>
          <p:nvPr>
            <p:ph type="sldNum" sz="quarter" idx="12"/>
          </p:nvPr>
        </p:nvSpPr>
        <p:spPr/>
        <p:txBody>
          <a:bodyPr/>
          <a:lstStyle/>
          <a:p>
            <a:fld id="{7073052B-C3ED-4FAD-BEB6-A8C20862DC83}" type="slidenum">
              <a:rPr lang="fr-FR" smtClean="0"/>
              <a:t>4</a:t>
            </a:fld>
            <a:endParaRPr lang="fr-FR" dirty="0"/>
          </a:p>
        </p:txBody>
      </p:sp>
      <p:pic>
        <p:nvPicPr>
          <p:cNvPr id="5"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8857" y="0"/>
            <a:ext cx="1403143" cy="140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372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age20image37012240.png" descr="page20image37012240.png"/>
          <p:cNvPicPr>
            <a:picLocks noChangeAspect="1"/>
          </p:cNvPicPr>
          <p:nvPr/>
        </p:nvPicPr>
        <p:blipFill>
          <a:blip r:embed="rId2">
            <a:extLst/>
          </a:blip>
          <a:stretch>
            <a:fillRect/>
          </a:stretch>
        </p:blipFill>
        <p:spPr>
          <a:xfrm>
            <a:off x="3218573" y="3100844"/>
            <a:ext cx="276814" cy="348249"/>
          </a:xfrm>
          <a:prstGeom prst="rect">
            <a:avLst/>
          </a:prstGeom>
          <a:ln w="12700">
            <a:miter lim="400000"/>
          </a:ln>
        </p:spPr>
      </p:pic>
      <p:sp>
        <p:nvSpPr>
          <p:cNvPr id="339" name="Le Modèle de Seligman, 2011…"/>
          <p:cNvSpPr txBox="1"/>
          <p:nvPr/>
        </p:nvSpPr>
        <p:spPr>
          <a:xfrm>
            <a:off x="1877432" y="1111826"/>
            <a:ext cx="5690659" cy="4810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45" hangingPunct="0">
              <a:spcBef>
                <a:spcPts val="773"/>
              </a:spcBef>
              <a:defRPr sz="4500">
                <a:solidFill>
                  <a:srgbClr val="114A68"/>
                </a:solidFill>
                <a:latin typeface="Times Roman"/>
                <a:ea typeface="Times Roman"/>
                <a:cs typeface="Times Roman"/>
                <a:sym typeface="Times Roman"/>
              </a:defRPr>
            </a:pPr>
            <a:r>
              <a:rPr sz="3164" b="1" kern="0" dirty="0">
                <a:solidFill>
                  <a:srgbClr val="114A68"/>
                </a:solidFill>
                <a:latin typeface="Calibri   "/>
                <a:sym typeface="Times Roman"/>
              </a:rPr>
              <a:t>Le </a:t>
            </a:r>
            <a:r>
              <a:rPr sz="3164" b="1" kern="0" dirty="0" err="1">
                <a:solidFill>
                  <a:srgbClr val="114A68"/>
                </a:solidFill>
                <a:latin typeface="Calibri   "/>
                <a:sym typeface="Times Roman"/>
              </a:rPr>
              <a:t>Modèle</a:t>
            </a:r>
            <a:r>
              <a:rPr sz="3164" b="1" kern="0" dirty="0">
                <a:solidFill>
                  <a:srgbClr val="114A68"/>
                </a:solidFill>
                <a:latin typeface="Calibri   "/>
                <a:sym typeface="Times Roman"/>
              </a:rPr>
              <a:t> de Seligman, 2011</a:t>
            </a:r>
          </a:p>
          <a:p>
            <a:pPr defTabSz="321445" hangingPunct="0">
              <a:spcBef>
                <a:spcPts val="773"/>
              </a:spcBef>
              <a:defRPr sz="4600">
                <a:solidFill>
                  <a:srgbClr val="1F497D"/>
                </a:solidFill>
                <a:latin typeface="Times Roman"/>
                <a:ea typeface="Times Roman"/>
                <a:cs typeface="Times Roman"/>
                <a:sym typeface="Times Roman"/>
              </a:defRPr>
            </a:pPr>
            <a:r>
              <a:rPr sz="3234" kern="0" dirty="0">
                <a:solidFill>
                  <a:srgbClr val="1F497D"/>
                </a:solidFill>
                <a:latin typeface="Calibri   "/>
                <a:sym typeface="Times Roman"/>
              </a:rPr>
              <a:t> </a:t>
            </a:r>
            <a:endParaRPr sz="773" kern="0" dirty="0">
              <a:solidFill>
                <a:srgbClr val="1F497D"/>
              </a:solidFill>
              <a:latin typeface="Calibri   "/>
              <a:sym typeface="Times Roman"/>
            </a:endParaRPr>
          </a:p>
          <a:p>
            <a:pPr defTabSz="321445" hangingPunct="0">
              <a:spcBef>
                <a:spcPts val="773"/>
              </a:spcBef>
              <a:defRPr sz="5800">
                <a:solidFill>
                  <a:srgbClr val="1F497D"/>
                </a:solidFill>
                <a:latin typeface="Times Roman"/>
                <a:ea typeface="Times Roman"/>
                <a:cs typeface="Times Roman"/>
                <a:sym typeface="Times Roman"/>
              </a:defRPr>
            </a:pPr>
            <a:r>
              <a:rPr sz="4078" kern="0" dirty="0">
                <a:solidFill>
                  <a:srgbClr val="1F497D"/>
                </a:solidFill>
                <a:latin typeface="Calibri   "/>
                <a:sym typeface="Times Roman"/>
              </a:rPr>
              <a:t>P - Positive Emotions </a:t>
            </a:r>
            <a:endParaRPr sz="773" kern="0" dirty="0">
              <a:solidFill>
                <a:srgbClr val="1F497D"/>
              </a:solidFill>
              <a:latin typeface="Calibri   "/>
              <a:sym typeface="Times Roman"/>
            </a:endParaRPr>
          </a:p>
          <a:p>
            <a:pPr defTabSz="321445" hangingPunct="0">
              <a:spcBef>
                <a:spcPts val="773"/>
              </a:spcBef>
              <a:defRPr sz="5800">
                <a:solidFill>
                  <a:srgbClr val="1F497D"/>
                </a:solidFill>
                <a:latin typeface="Times Roman"/>
                <a:ea typeface="Times Roman"/>
                <a:cs typeface="Times Roman"/>
                <a:sym typeface="Times Roman"/>
              </a:defRPr>
            </a:pPr>
            <a:r>
              <a:rPr sz="4078" kern="0" dirty="0">
                <a:solidFill>
                  <a:srgbClr val="1F497D"/>
                </a:solidFill>
                <a:latin typeface="Calibri   "/>
                <a:sym typeface="Times Roman"/>
              </a:rPr>
              <a:t>E - Engagement </a:t>
            </a:r>
            <a:endParaRPr sz="773" kern="0" dirty="0">
              <a:solidFill>
                <a:srgbClr val="1F497D"/>
              </a:solidFill>
              <a:latin typeface="Calibri   "/>
              <a:sym typeface="Times Roman"/>
            </a:endParaRPr>
          </a:p>
          <a:p>
            <a:pPr defTabSz="321445" hangingPunct="0">
              <a:spcBef>
                <a:spcPts val="773"/>
              </a:spcBef>
              <a:defRPr sz="5800">
                <a:solidFill>
                  <a:srgbClr val="1F497D"/>
                </a:solidFill>
                <a:latin typeface="Times Roman"/>
                <a:ea typeface="Times Roman"/>
                <a:cs typeface="Times Roman"/>
                <a:sym typeface="Times Roman"/>
              </a:defRPr>
            </a:pPr>
            <a:r>
              <a:rPr sz="4078" kern="0" dirty="0">
                <a:solidFill>
                  <a:srgbClr val="1F497D"/>
                </a:solidFill>
                <a:latin typeface="Calibri   "/>
                <a:sym typeface="Times Roman"/>
              </a:rPr>
              <a:t>R - Relationships </a:t>
            </a:r>
            <a:endParaRPr sz="773" kern="0" dirty="0">
              <a:solidFill>
                <a:srgbClr val="1F497D"/>
              </a:solidFill>
              <a:latin typeface="Calibri   "/>
              <a:sym typeface="Times Roman"/>
            </a:endParaRPr>
          </a:p>
          <a:p>
            <a:pPr defTabSz="321445" hangingPunct="0">
              <a:spcBef>
                <a:spcPts val="773"/>
              </a:spcBef>
              <a:defRPr sz="5800">
                <a:solidFill>
                  <a:srgbClr val="1F497D"/>
                </a:solidFill>
                <a:latin typeface="Times Roman"/>
                <a:ea typeface="Times Roman"/>
                <a:cs typeface="Times Roman"/>
                <a:sym typeface="Times Roman"/>
              </a:defRPr>
            </a:pPr>
            <a:r>
              <a:rPr sz="4078" kern="0" dirty="0">
                <a:solidFill>
                  <a:srgbClr val="1F497D"/>
                </a:solidFill>
                <a:latin typeface="Calibri   "/>
                <a:sym typeface="Times Roman"/>
              </a:rPr>
              <a:t>M - Meaning</a:t>
            </a:r>
            <a:endParaRPr sz="5765" kern="0" dirty="0">
              <a:solidFill>
                <a:srgbClr val="1F497D"/>
              </a:solidFill>
              <a:latin typeface="Calibri   "/>
              <a:sym typeface="Times Roman"/>
            </a:endParaRPr>
          </a:p>
          <a:p>
            <a:pPr defTabSz="321445" hangingPunct="0">
              <a:spcBef>
                <a:spcPts val="773"/>
              </a:spcBef>
              <a:defRPr sz="5800">
                <a:solidFill>
                  <a:srgbClr val="1F497D"/>
                </a:solidFill>
                <a:latin typeface="Times Roman"/>
                <a:ea typeface="Times Roman"/>
                <a:cs typeface="Times Roman"/>
                <a:sym typeface="Times Roman"/>
              </a:defRPr>
            </a:pPr>
            <a:r>
              <a:rPr sz="4078" kern="0" dirty="0">
                <a:solidFill>
                  <a:srgbClr val="1F497D"/>
                </a:solidFill>
                <a:latin typeface="Calibri   "/>
                <a:sym typeface="Times Roman"/>
              </a:rPr>
              <a:t>A - Accomplishment </a:t>
            </a:r>
          </a:p>
        </p:txBody>
      </p:sp>
      <p:pic>
        <p:nvPicPr>
          <p:cNvPr id="340" name="Modèle PERMA.jpg" descr="Modèle PERMA.jpg"/>
          <p:cNvPicPr>
            <a:picLocks noChangeAspect="1"/>
          </p:cNvPicPr>
          <p:nvPr/>
        </p:nvPicPr>
        <p:blipFill>
          <a:blip r:embed="rId3">
            <a:extLst/>
          </a:blip>
          <a:stretch>
            <a:fillRect/>
          </a:stretch>
        </p:blipFill>
        <p:spPr>
          <a:xfrm>
            <a:off x="7002808" y="2756397"/>
            <a:ext cx="3908607" cy="2579681"/>
          </a:xfrm>
          <a:prstGeom prst="rect">
            <a:avLst/>
          </a:prstGeom>
          <a:ln w="12700">
            <a:miter lim="400000"/>
          </a:ln>
        </p:spPr>
      </p:pic>
      <p:pic>
        <p:nvPicPr>
          <p:cNvPr id="8"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1415" y="104730"/>
            <a:ext cx="1219588" cy="12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1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ensemble_on_va_plus_loin1.jpg" descr="ensemble_on_va_plus_loin1.jpg"/>
          <p:cNvPicPr>
            <a:picLocks noChangeAspect="1"/>
          </p:cNvPicPr>
          <p:nvPr/>
        </p:nvPicPr>
        <p:blipFill>
          <a:blip r:embed="rId2">
            <a:extLst/>
          </a:blip>
          <a:stretch>
            <a:fillRect/>
          </a:stretch>
        </p:blipFill>
        <p:spPr>
          <a:xfrm>
            <a:off x="1538618" y="2582343"/>
            <a:ext cx="3174795" cy="3337328"/>
          </a:xfrm>
          <a:prstGeom prst="rect">
            <a:avLst/>
          </a:prstGeom>
          <a:ln w="12700">
            <a:miter lim="400000"/>
          </a:ln>
        </p:spPr>
      </p:pic>
      <p:pic>
        <p:nvPicPr>
          <p:cNvPr id="344" name="9782091254845-475x500-1.jpg" descr="9782091254845-475x500-1.jpg"/>
          <p:cNvPicPr>
            <a:picLocks noChangeAspect="1"/>
          </p:cNvPicPr>
          <p:nvPr/>
        </p:nvPicPr>
        <p:blipFill>
          <a:blip r:embed="rId3">
            <a:extLst/>
          </a:blip>
          <a:stretch>
            <a:fillRect/>
          </a:stretch>
        </p:blipFill>
        <p:spPr>
          <a:xfrm>
            <a:off x="4893339" y="2417545"/>
            <a:ext cx="2528535" cy="3502126"/>
          </a:xfrm>
          <a:prstGeom prst="rect">
            <a:avLst/>
          </a:prstGeom>
          <a:ln w="12700">
            <a:miter lim="400000"/>
          </a:ln>
        </p:spPr>
      </p:pic>
      <p:pic>
        <p:nvPicPr>
          <p:cNvPr id="345" name="Développer-les-compétences-émotionnelles.jpg" descr="Développer-les-compétences-émotionnelles.jpg"/>
          <p:cNvPicPr>
            <a:picLocks noChangeAspect="1"/>
          </p:cNvPicPr>
          <p:nvPr/>
        </p:nvPicPr>
        <p:blipFill>
          <a:blip r:embed="rId4">
            <a:extLst/>
          </a:blip>
          <a:stretch>
            <a:fillRect/>
          </a:stretch>
        </p:blipFill>
        <p:spPr>
          <a:xfrm>
            <a:off x="7781726" y="2417546"/>
            <a:ext cx="2604448" cy="3337327"/>
          </a:xfrm>
          <a:prstGeom prst="rect">
            <a:avLst/>
          </a:prstGeom>
          <a:ln w="12700">
            <a:miter lim="400000"/>
          </a:ln>
        </p:spPr>
      </p:pic>
      <p:sp>
        <p:nvSpPr>
          <p:cNvPr id="346" name="En France,…"/>
          <p:cNvSpPr txBox="1"/>
          <p:nvPr/>
        </p:nvSpPr>
        <p:spPr>
          <a:xfrm>
            <a:off x="1538618" y="619426"/>
            <a:ext cx="9172382" cy="1045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914367" hangingPunct="0">
              <a:defRPr sz="4500">
                <a:solidFill>
                  <a:srgbClr val="114A68"/>
                </a:solidFill>
                <a:latin typeface="Times Roman"/>
                <a:ea typeface="Times Roman"/>
                <a:cs typeface="Times Roman"/>
                <a:sym typeface="Times Roman"/>
              </a:defRPr>
            </a:pPr>
            <a:r>
              <a:rPr sz="3164" b="1" kern="0" dirty="0" err="1">
                <a:solidFill>
                  <a:srgbClr val="114A68"/>
                </a:solidFill>
                <a:latin typeface="Calibri   "/>
                <a:sym typeface="Times Roman"/>
              </a:rPr>
              <a:t>En</a:t>
            </a:r>
            <a:r>
              <a:rPr sz="3164" b="1" kern="0" dirty="0">
                <a:solidFill>
                  <a:srgbClr val="114A68"/>
                </a:solidFill>
                <a:latin typeface="Calibri   "/>
                <a:sym typeface="Times Roman"/>
              </a:rPr>
              <a:t> France, </a:t>
            </a:r>
          </a:p>
          <a:p>
            <a:pPr defTabSz="914367" hangingPunct="0">
              <a:defRPr sz="4500">
                <a:solidFill>
                  <a:srgbClr val="114A68"/>
                </a:solidFill>
                <a:latin typeface="Times Roman"/>
                <a:ea typeface="Times Roman"/>
                <a:cs typeface="Times Roman"/>
                <a:sym typeface="Times Roman"/>
              </a:defRPr>
            </a:pPr>
            <a:r>
              <a:rPr sz="3164" b="1" kern="0" dirty="0">
                <a:solidFill>
                  <a:srgbClr val="114A68"/>
                </a:solidFill>
                <a:latin typeface="Calibri   "/>
                <a:sym typeface="Times Roman"/>
              </a:rPr>
              <a:t>Rebecca </a:t>
            </a:r>
            <a:r>
              <a:rPr sz="3164" b="1" kern="0" dirty="0" err="1">
                <a:solidFill>
                  <a:srgbClr val="114A68"/>
                </a:solidFill>
                <a:latin typeface="Calibri   "/>
                <a:sym typeface="Times Roman"/>
              </a:rPr>
              <a:t>Shankland</a:t>
            </a:r>
            <a:r>
              <a:rPr sz="3164" b="1" kern="0" dirty="0">
                <a:solidFill>
                  <a:srgbClr val="114A68"/>
                </a:solidFill>
                <a:latin typeface="Calibri   "/>
                <a:sym typeface="Times Roman"/>
              </a:rPr>
              <a:t>, </a:t>
            </a:r>
            <a:r>
              <a:rPr sz="3164" b="1" kern="0" dirty="0" err="1">
                <a:solidFill>
                  <a:srgbClr val="114A68"/>
                </a:solidFill>
                <a:latin typeface="Calibri   "/>
                <a:sym typeface="Times Roman"/>
              </a:rPr>
              <a:t>psychologue</a:t>
            </a:r>
            <a:r>
              <a:rPr sz="3164" b="1" kern="0" dirty="0">
                <a:solidFill>
                  <a:srgbClr val="114A68"/>
                </a:solidFill>
                <a:latin typeface="Calibri   "/>
                <a:sym typeface="Times Roman"/>
              </a:rPr>
              <a:t>, </a:t>
            </a:r>
            <a:r>
              <a:rPr sz="3164" b="1" kern="0" dirty="0" err="1">
                <a:solidFill>
                  <a:srgbClr val="114A68"/>
                </a:solidFill>
                <a:latin typeface="Calibri   "/>
                <a:sym typeface="Times Roman"/>
              </a:rPr>
              <a:t>chercheure</a:t>
            </a:r>
            <a:r>
              <a:rPr sz="3164" b="1" kern="0" dirty="0">
                <a:solidFill>
                  <a:srgbClr val="114A68"/>
                </a:solidFill>
                <a:latin typeface="Calibri   "/>
                <a:sym typeface="Times Roman"/>
              </a:rPr>
              <a:t> </a:t>
            </a:r>
          </a:p>
        </p:txBody>
      </p:sp>
      <p:pic>
        <p:nvPicPr>
          <p:cNvPr id="8"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1138" y="87720"/>
            <a:ext cx="1270026" cy="127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003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Psychologie…"/>
          <p:cNvSpPr txBox="1"/>
          <p:nvPr/>
        </p:nvSpPr>
        <p:spPr>
          <a:xfrm>
            <a:off x="3888990" y="461591"/>
            <a:ext cx="5296007" cy="55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defTabSz="1300480">
              <a:defRPr sz="4500">
                <a:solidFill>
                  <a:srgbClr val="114A68"/>
                </a:solidFill>
                <a:latin typeface="Times Roman"/>
                <a:ea typeface="Times Roman"/>
                <a:cs typeface="Times Roman"/>
                <a:sym typeface="Times Roman"/>
              </a:defRPr>
            </a:lvl1pPr>
          </a:lstStyle>
          <a:p>
            <a:pPr defTabSz="914367" hangingPunct="0"/>
            <a:r>
              <a:rPr sz="3164" b="1" kern="0" dirty="0" err="1">
                <a:latin typeface="Calibri   "/>
              </a:rPr>
              <a:t>Psychologie</a:t>
            </a:r>
            <a:r>
              <a:rPr sz="3164" b="1" kern="0" dirty="0">
                <a:latin typeface="Calibri   "/>
              </a:rPr>
              <a:t> Positive </a:t>
            </a:r>
          </a:p>
        </p:txBody>
      </p:sp>
      <p:sp>
        <p:nvSpPr>
          <p:cNvPr id="349" name="ZoneTexte 3"/>
          <p:cNvSpPr txBox="1"/>
          <p:nvPr/>
        </p:nvSpPr>
        <p:spPr>
          <a:xfrm>
            <a:off x="1528535" y="1636353"/>
            <a:ext cx="9822955" cy="4045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6" tIns="45716" rIns="45716" bIns="45716">
            <a:spAutoFit/>
          </a:bodyPr>
          <a:lstStyle/>
          <a:p>
            <a:pPr defTabSz="914367" hangingPunct="0"/>
            <a:r>
              <a:rPr kern="0" dirty="0" err="1">
                <a:solidFill>
                  <a:srgbClr val="000000"/>
                </a:solidFill>
                <a:latin typeface="Calibri" panose="020F0502020204030204"/>
                <a:sym typeface="Helvetica"/>
              </a:rPr>
              <a:t>Une</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partie</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importante</a:t>
            </a:r>
            <a:r>
              <a:rPr kern="0" dirty="0">
                <a:solidFill>
                  <a:srgbClr val="000000"/>
                </a:solidFill>
                <a:latin typeface="Calibri" panose="020F0502020204030204"/>
                <a:sym typeface="Helvetica"/>
              </a:rPr>
              <a:t> de </a:t>
            </a:r>
            <a:r>
              <a:rPr kern="0" dirty="0" err="1">
                <a:solidFill>
                  <a:srgbClr val="000000"/>
                </a:solidFill>
                <a:latin typeface="Calibri" panose="020F0502020204030204"/>
                <a:sym typeface="Helvetica"/>
              </a:rPr>
              <a:t>ces</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recherches</a:t>
            </a:r>
            <a:r>
              <a:rPr kern="0" dirty="0">
                <a:solidFill>
                  <a:srgbClr val="000000"/>
                </a:solidFill>
                <a:latin typeface="Calibri" panose="020F0502020204030204"/>
                <a:sym typeface="Helvetica"/>
              </a:rPr>
              <a:t> se </a:t>
            </a:r>
            <a:r>
              <a:rPr kern="0" dirty="0" err="1">
                <a:solidFill>
                  <a:srgbClr val="000000"/>
                </a:solidFill>
                <a:latin typeface="Calibri" panose="020F0502020204030204"/>
                <a:sym typeface="Helvetica"/>
              </a:rPr>
              <a:t>fonde</a:t>
            </a:r>
            <a:r>
              <a:rPr kern="0" dirty="0">
                <a:solidFill>
                  <a:srgbClr val="000000"/>
                </a:solidFill>
                <a:latin typeface="Calibri" panose="020F0502020204030204"/>
                <a:sym typeface="Helvetica"/>
              </a:rPr>
              <a:t> sur la </a:t>
            </a:r>
            <a:r>
              <a:rPr kern="0" dirty="0" err="1">
                <a:solidFill>
                  <a:srgbClr val="000000"/>
                </a:solidFill>
                <a:latin typeface="Calibri" panose="020F0502020204030204"/>
                <a:sym typeface="Helvetica"/>
              </a:rPr>
              <a:t>méthode</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expérimentale</a:t>
            </a:r>
            <a:r>
              <a:rPr kern="0" dirty="0">
                <a:solidFill>
                  <a:srgbClr val="000000"/>
                </a:solidFill>
                <a:latin typeface="Calibri" panose="020F0502020204030204"/>
                <a:sym typeface="Helvetica"/>
              </a:rPr>
              <a:t>. </a:t>
            </a:r>
          </a:p>
          <a:p>
            <a:pPr defTabSz="914367" hangingPunct="0"/>
            <a:endParaRPr sz="1200" kern="0" dirty="0">
              <a:solidFill>
                <a:srgbClr val="000000"/>
              </a:solidFill>
              <a:latin typeface="Calibri" panose="020F0502020204030204"/>
              <a:sym typeface="Helvetica"/>
            </a:endParaRPr>
          </a:p>
          <a:p>
            <a:pPr defTabSz="914367" hangingPunct="0"/>
            <a:r>
              <a:rPr lang="fr-FR" kern="0" dirty="0" smtClean="0">
                <a:solidFill>
                  <a:srgbClr val="000000"/>
                </a:solidFill>
                <a:latin typeface="Calibri" panose="020F0502020204030204"/>
                <a:sym typeface="Helvetica"/>
              </a:rPr>
              <a:t>Elle é</a:t>
            </a:r>
            <a:r>
              <a:rPr kern="0" dirty="0" err="1" smtClean="0">
                <a:solidFill>
                  <a:srgbClr val="000000"/>
                </a:solidFill>
                <a:latin typeface="Calibri" panose="020F0502020204030204"/>
                <a:sym typeface="Helvetica"/>
              </a:rPr>
              <a:t>tudie</a:t>
            </a:r>
            <a:r>
              <a:rPr kern="0" dirty="0" smtClean="0">
                <a:solidFill>
                  <a:srgbClr val="000000"/>
                </a:solidFill>
                <a:latin typeface="Calibri" panose="020F0502020204030204"/>
                <a:sym typeface="Helvetica"/>
              </a:rPr>
              <a:t> </a:t>
            </a:r>
            <a:r>
              <a:rPr kern="0" dirty="0">
                <a:solidFill>
                  <a:srgbClr val="000000"/>
                </a:solidFill>
                <a:latin typeface="Calibri" panose="020F0502020204030204"/>
                <a:sym typeface="Helvetica"/>
              </a:rPr>
              <a:t>le </a:t>
            </a:r>
            <a:r>
              <a:rPr kern="0" dirty="0" err="1">
                <a:solidFill>
                  <a:srgbClr val="000000"/>
                </a:solidFill>
                <a:latin typeface="Calibri" panose="020F0502020204030204"/>
                <a:sym typeface="Helvetica"/>
              </a:rPr>
              <a:t>développement</a:t>
            </a:r>
            <a:r>
              <a:rPr kern="0" dirty="0">
                <a:solidFill>
                  <a:srgbClr val="000000"/>
                </a:solidFill>
                <a:latin typeface="Calibri" panose="020F0502020204030204"/>
                <a:sym typeface="Helvetica"/>
              </a:rPr>
              <a:t> de </a:t>
            </a:r>
            <a:r>
              <a:rPr kern="0" dirty="0" err="1">
                <a:solidFill>
                  <a:srgbClr val="000000"/>
                </a:solidFill>
                <a:latin typeface="Calibri" panose="020F0502020204030204"/>
                <a:sym typeface="Helvetica"/>
              </a:rPr>
              <a:t>compétences</a:t>
            </a:r>
            <a:r>
              <a:rPr kern="0" dirty="0">
                <a:solidFill>
                  <a:srgbClr val="000000"/>
                </a:solidFill>
                <a:latin typeface="Calibri" panose="020F0502020204030204"/>
                <a:sym typeface="Helvetica"/>
              </a:rPr>
              <a:t> pour faire face de </a:t>
            </a:r>
            <a:r>
              <a:rPr kern="0" dirty="0" err="1">
                <a:solidFill>
                  <a:srgbClr val="000000"/>
                </a:solidFill>
                <a:latin typeface="Calibri" panose="020F0502020204030204"/>
                <a:sym typeface="Helvetica"/>
              </a:rPr>
              <a:t>façon</a:t>
            </a:r>
            <a:r>
              <a:rPr kern="0" dirty="0">
                <a:solidFill>
                  <a:srgbClr val="000000"/>
                </a:solidFill>
                <a:latin typeface="Calibri" panose="020F0502020204030204"/>
                <a:sym typeface="Helvetica"/>
              </a:rPr>
              <a:t> </a:t>
            </a:r>
            <a:r>
              <a:rPr kern="0" dirty="0" err="1" smtClean="0">
                <a:solidFill>
                  <a:srgbClr val="000000"/>
                </a:solidFill>
                <a:latin typeface="Calibri" panose="020F0502020204030204"/>
                <a:sym typeface="Helvetica"/>
              </a:rPr>
              <a:t>efficace</a:t>
            </a:r>
            <a:r>
              <a:rPr lang="fr-FR" kern="0" dirty="0">
                <a:solidFill>
                  <a:srgbClr val="000000"/>
                </a:solidFill>
                <a:latin typeface="Calibri" panose="020F0502020204030204"/>
                <a:sym typeface="Helvetica"/>
              </a:rPr>
              <a:t> </a:t>
            </a:r>
            <a:r>
              <a:rPr lang="fr-FR" kern="0" dirty="0" smtClean="0">
                <a:solidFill>
                  <a:srgbClr val="000000"/>
                </a:solidFill>
                <a:latin typeface="Calibri" panose="020F0502020204030204"/>
                <a:sym typeface="Helvetica"/>
              </a:rPr>
              <a:t>a</a:t>
            </a:r>
            <a:r>
              <a:rPr kern="0" dirty="0" smtClean="0">
                <a:solidFill>
                  <a:srgbClr val="000000"/>
                </a:solidFill>
                <a:latin typeface="Calibri" panose="020F0502020204030204"/>
                <a:sym typeface="Helvetica"/>
              </a:rPr>
              <a:t>u </a:t>
            </a:r>
            <a:r>
              <a:rPr kern="0" dirty="0">
                <a:solidFill>
                  <a:srgbClr val="000000"/>
                </a:solidFill>
                <a:latin typeface="Calibri" panose="020F0502020204030204"/>
                <a:sym typeface="Helvetica"/>
              </a:rPr>
              <a:t>type de </a:t>
            </a:r>
            <a:r>
              <a:rPr kern="0" dirty="0" err="1">
                <a:solidFill>
                  <a:srgbClr val="000000"/>
                </a:solidFill>
                <a:latin typeface="Calibri" panose="020F0502020204030204"/>
                <a:sym typeface="Helvetica"/>
              </a:rPr>
              <a:t>problème</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posé</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Cela</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concerne</a:t>
            </a:r>
            <a:r>
              <a:rPr kern="0" dirty="0">
                <a:solidFill>
                  <a:srgbClr val="000000"/>
                </a:solidFill>
                <a:latin typeface="Calibri" panose="020F0502020204030204"/>
                <a:sym typeface="Helvetica"/>
              </a:rPr>
              <a:t> le </a:t>
            </a:r>
            <a:r>
              <a:rPr kern="0" dirty="0" err="1">
                <a:solidFill>
                  <a:srgbClr val="000000"/>
                </a:solidFill>
                <a:latin typeface="Calibri" panose="020F0502020204030204"/>
                <a:sym typeface="Helvetica"/>
              </a:rPr>
              <a:t>fonctionnement</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humain</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positif</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c’est</a:t>
            </a:r>
            <a:r>
              <a:rPr kern="0" dirty="0">
                <a:solidFill>
                  <a:srgbClr val="000000"/>
                </a:solidFill>
                <a:latin typeface="Calibri" panose="020F0502020204030204"/>
                <a:sym typeface="Helvetica"/>
              </a:rPr>
              <a:t>-à-dire </a:t>
            </a:r>
            <a:r>
              <a:rPr kern="0" dirty="0" err="1">
                <a:solidFill>
                  <a:srgbClr val="000000"/>
                </a:solidFill>
                <a:latin typeface="Calibri" panose="020F0502020204030204"/>
                <a:sym typeface="Helvetica"/>
              </a:rPr>
              <a:t>adaptatif</a:t>
            </a:r>
            <a:r>
              <a:rPr kern="0" dirty="0">
                <a:solidFill>
                  <a:srgbClr val="000000"/>
                </a:solidFill>
                <a:latin typeface="Calibri" panose="020F0502020204030204"/>
                <a:sym typeface="Helvetica"/>
              </a:rPr>
              <a:t> </a:t>
            </a:r>
            <a:r>
              <a:rPr kern="0" dirty="0" smtClean="0">
                <a:solidFill>
                  <a:srgbClr val="000000"/>
                </a:solidFill>
                <a:latin typeface="Calibri" panose="020F0502020204030204"/>
                <a:sym typeface="Helvetica"/>
              </a:rPr>
              <a:t>et </a:t>
            </a:r>
            <a:r>
              <a:rPr kern="0" dirty="0">
                <a:solidFill>
                  <a:srgbClr val="000000"/>
                </a:solidFill>
                <a:latin typeface="Calibri" panose="020F0502020204030204"/>
                <a:sym typeface="Helvetica"/>
              </a:rPr>
              <a:t>source de </a:t>
            </a:r>
            <a:r>
              <a:rPr kern="0" dirty="0" err="1">
                <a:solidFill>
                  <a:srgbClr val="000000"/>
                </a:solidFill>
                <a:latin typeface="Calibri" panose="020F0502020204030204"/>
                <a:sym typeface="Helvetica"/>
              </a:rPr>
              <a:t>progrès</a:t>
            </a:r>
            <a:r>
              <a:rPr kern="0" dirty="0">
                <a:solidFill>
                  <a:srgbClr val="000000"/>
                </a:solidFill>
                <a:latin typeface="Calibri" panose="020F0502020204030204"/>
                <a:sym typeface="Helvetica"/>
              </a:rPr>
              <a:t>.</a:t>
            </a:r>
          </a:p>
          <a:p>
            <a:pPr defTabSz="914367" hangingPunct="0"/>
            <a:endParaRPr sz="1200" kern="0" dirty="0">
              <a:solidFill>
                <a:srgbClr val="000000"/>
              </a:solidFill>
              <a:latin typeface="Calibri" panose="020F0502020204030204"/>
              <a:sym typeface="Helvetica"/>
            </a:endParaRPr>
          </a:p>
          <a:p>
            <a:pPr defTabSz="914367" hangingPunct="0"/>
            <a:r>
              <a:rPr kern="0" dirty="0" err="1">
                <a:solidFill>
                  <a:srgbClr val="000000"/>
                </a:solidFill>
                <a:latin typeface="Calibri" panose="020F0502020204030204"/>
                <a:sym typeface="Helvetica"/>
              </a:rPr>
              <a:t>Comprendre</a:t>
            </a:r>
            <a:r>
              <a:rPr kern="0" dirty="0">
                <a:solidFill>
                  <a:srgbClr val="000000"/>
                </a:solidFill>
                <a:latin typeface="Calibri" panose="020F0502020204030204"/>
                <a:sym typeface="Helvetica"/>
              </a:rPr>
              <a:t> comment </a:t>
            </a:r>
            <a:r>
              <a:rPr kern="0" dirty="0" err="1">
                <a:solidFill>
                  <a:srgbClr val="000000"/>
                </a:solidFill>
                <a:latin typeface="Calibri" panose="020F0502020204030204"/>
                <a:sym typeface="Helvetica"/>
              </a:rPr>
              <a:t>actualiser</a:t>
            </a:r>
            <a:r>
              <a:rPr kern="0" dirty="0">
                <a:solidFill>
                  <a:srgbClr val="000000"/>
                </a:solidFill>
                <a:latin typeface="Calibri" panose="020F0502020204030204"/>
                <a:sym typeface="Helvetica"/>
              </a:rPr>
              <a:t> son </a:t>
            </a:r>
            <a:r>
              <a:rPr kern="0" dirty="0" err="1">
                <a:solidFill>
                  <a:srgbClr val="000000"/>
                </a:solidFill>
                <a:latin typeface="Calibri" panose="020F0502020204030204"/>
                <a:sym typeface="Helvetica"/>
              </a:rPr>
              <a:t>fonctionnement</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en</a:t>
            </a:r>
            <a:r>
              <a:rPr kern="0" dirty="0">
                <a:solidFill>
                  <a:srgbClr val="000000"/>
                </a:solidFill>
                <a:latin typeface="Calibri" panose="020F0502020204030204"/>
                <a:sym typeface="Helvetica"/>
              </a:rPr>
              <a:t> situation de </a:t>
            </a:r>
            <a:r>
              <a:rPr kern="0" dirty="0" err="1" smtClean="0">
                <a:solidFill>
                  <a:srgbClr val="000000"/>
                </a:solidFill>
                <a:latin typeface="Calibri" panose="020F0502020204030204"/>
                <a:sym typeface="Helvetica"/>
              </a:rPr>
              <a:t>souffranc</a:t>
            </a:r>
            <a:r>
              <a:rPr lang="fr-FR" kern="0" dirty="0" smtClean="0">
                <a:solidFill>
                  <a:srgbClr val="000000"/>
                </a:solidFill>
                <a:latin typeface="Calibri" panose="020F0502020204030204"/>
                <a:sym typeface="Helvetica"/>
              </a:rPr>
              <a:t>e.</a:t>
            </a:r>
            <a:endParaRPr kern="0" dirty="0">
              <a:solidFill>
                <a:srgbClr val="000000"/>
              </a:solidFill>
              <a:latin typeface="Calibri" panose="020F0502020204030204"/>
              <a:sym typeface="Helvetica"/>
            </a:endParaRPr>
          </a:p>
          <a:p>
            <a:pPr defTabSz="914367" hangingPunct="0"/>
            <a:endParaRPr sz="1200" kern="0" dirty="0">
              <a:solidFill>
                <a:srgbClr val="000000"/>
              </a:solidFill>
              <a:latin typeface="Calibri" panose="020F0502020204030204"/>
              <a:sym typeface="Helvetica"/>
            </a:endParaRPr>
          </a:p>
          <a:p>
            <a:pPr defTabSz="914367" hangingPunct="0"/>
            <a:r>
              <a:rPr kern="0" dirty="0" err="1">
                <a:solidFill>
                  <a:srgbClr val="000000"/>
                </a:solidFill>
                <a:latin typeface="Calibri" panose="020F0502020204030204"/>
                <a:sym typeface="Helvetica"/>
              </a:rPr>
              <a:t>Comprendre</a:t>
            </a:r>
            <a:r>
              <a:rPr kern="0" dirty="0">
                <a:solidFill>
                  <a:srgbClr val="000000"/>
                </a:solidFill>
                <a:latin typeface="Calibri" panose="020F0502020204030204"/>
                <a:sym typeface="Helvetica"/>
              </a:rPr>
              <a:t> le </a:t>
            </a:r>
            <a:r>
              <a:rPr kern="0" dirty="0" err="1">
                <a:solidFill>
                  <a:srgbClr val="000000"/>
                </a:solidFill>
                <a:latin typeface="Calibri" panose="020F0502020204030204"/>
                <a:sym typeface="Helvetica"/>
              </a:rPr>
              <a:t>fonctionnement</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sain</a:t>
            </a:r>
            <a:r>
              <a:rPr kern="0" dirty="0">
                <a:solidFill>
                  <a:srgbClr val="000000"/>
                </a:solidFill>
                <a:latin typeface="Calibri" panose="020F0502020204030204"/>
                <a:sym typeface="Helvetica"/>
              </a:rPr>
              <a:t> et optimal de </a:t>
            </a:r>
            <a:r>
              <a:rPr kern="0" dirty="0" err="1">
                <a:solidFill>
                  <a:srgbClr val="000000"/>
                </a:solidFill>
                <a:latin typeface="Calibri" panose="020F0502020204030204"/>
                <a:sym typeface="Helvetica"/>
              </a:rPr>
              <a:t>l’être</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humain</a:t>
            </a:r>
            <a:r>
              <a:rPr kern="0" dirty="0">
                <a:solidFill>
                  <a:srgbClr val="000000"/>
                </a:solidFill>
                <a:latin typeface="Calibri" panose="020F0502020204030204"/>
                <a:sym typeface="Helvetica"/>
              </a:rPr>
              <a:t>, identifier les </a:t>
            </a:r>
            <a:r>
              <a:rPr kern="0" dirty="0" err="1">
                <a:solidFill>
                  <a:srgbClr val="000000"/>
                </a:solidFill>
                <a:latin typeface="Calibri" panose="020F0502020204030204"/>
                <a:sym typeface="Helvetica"/>
              </a:rPr>
              <a:t>déterminants</a:t>
            </a:r>
            <a:r>
              <a:rPr kern="0" dirty="0">
                <a:solidFill>
                  <a:srgbClr val="000000"/>
                </a:solidFill>
                <a:latin typeface="Calibri" panose="020F0502020204030204"/>
                <a:sym typeface="Helvetica"/>
              </a:rPr>
              <a:t> </a:t>
            </a:r>
            <a:endParaRPr lang="fr-FR" kern="0" dirty="0" smtClean="0">
              <a:solidFill>
                <a:srgbClr val="000000"/>
              </a:solidFill>
              <a:latin typeface="Calibri" panose="020F0502020204030204"/>
              <a:sym typeface="Helvetica"/>
            </a:endParaRPr>
          </a:p>
          <a:p>
            <a:pPr defTabSz="914367" hangingPunct="0"/>
            <a:r>
              <a:rPr kern="0" dirty="0" smtClean="0">
                <a:solidFill>
                  <a:srgbClr val="000000"/>
                </a:solidFill>
                <a:latin typeface="Calibri" panose="020F0502020204030204"/>
                <a:sym typeface="Helvetica"/>
              </a:rPr>
              <a:t>du </a:t>
            </a:r>
            <a:r>
              <a:rPr kern="0" dirty="0" err="1">
                <a:solidFill>
                  <a:srgbClr val="000000"/>
                </a:solidFill>
                <a:latin typeface="Calibri" panose="020F0502020204030204"/>
                <a:sym typeface="Helvetica"/>
              </a:rPr>
              <a:t>bien</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être</a:t>
            </a:r>
            <a:r>
              <a:rPr kern="0" dirty="0">
                <a:solidFill>
                  <a:srgbClr val="000000"/>
                </a:solidFill>
                <a:latin typeface="Calibri" panose="020F0502020204030204"/>
                <a:sym typeface="Helvetica"/>
              </a:rPr>
              <a:t> et de </a:t>
            </a:r>
            <a:r>
              <a:rPr kern="0" dirty="0" err="1">
                <a:solidFill>
                  <a:srgbClr val="000000"/>
                </a:solidFill>
                <a:latin typeface="Calibri" panose="020F0502020204030204"/>
                <a:sym typeface="Helvetica"/>
              </a:rPr>
              <a:t>l’épanouissement</a:t>
            </a:r>
            <a:r>
              <a:rPr kern="0" dirty="0">
                <a:solidFill>
                  <a:srgbClr val="000000"/>
                </a:solidFill>
                <a:latin typeface="Calibri" panose="020F0502020204030204"/>
                <a:sym typeface="Helvetica"/>
              </a:rPr>
              <a:t> de la </a:t>
            </a:r>
            <a:r>
              <a:rPr kern="0" dirty="0" err="1">
                <a:solidFill>
                  <a:srgbClr val="000000"/>
                </a:solidFill>
                <a:latin typeface="Calibri" panose="020F0502020204030204"/>
                <a:sym typeface="Helvetica"/>
              </a:rPr>
              <a:t>personne</a:t>
            </a:r>
            <a:r>
              <a:rPr kern="0" dirty="0">
                <a:solidFill>
                  <a:srgbClr val="000000"/>
                </a:solidFill>
                <a:latin typeface="Calibri" panose="020F0502020204030204"/>
                <a:sym typeface="Helvetica"/>
              </a:rPr>
              <a:t>. </a:t>
            </a:r>
          </a:p>
          <a:p>
            <a:pPr defTabSz="914367" hangingPunct="0"/>
            <a:endParaRPr sz="1200" kern="0" dirty="0">
              <a:solidFill>
                <a:srgbClr val="000000"/>
              </a:solidFill>
              <a:latin typeface="Calibri" panose="020F0502020204030204"/>
              <a:sym typeface="Helvetica"/>
            </a:endParaRPr>
          </a:p>
          <a:p>
            <a:pPr defTabSz="914367" hangingPunct="0"/>
            <a:r>
              <a:rPr kern="0" dirty="0" err="1">
                <a:solidFill>
                  <a:srgbClr val="000000"/>
                </a:solidFill>
                <a:latin typeface="Calibri" panose="020F0502020204030204"/>
                <a:sym typeface="Helvetica"/>
              </a:rPr>
              <a:t>Fonctionnement</a:t>
            </a:r>
            <a:r>
              <a:rPr kern="0" dirty="0">
                <a:solidFill>
                  <a:srgbClr val="000000"/>
                </a:solidFill>
                <a:latin typeface="Calibri" panose="020F0502020204030204"/>
                <a:sym typeface="Helvetica"/>
              </a:rPr>
              <a:t> optimal, </a:t>
            </a:r>
            <a:r>
              <a:rPr kern="0" dirty="0" err="1">
                <a:solidFill>
                  <a:srgbClr val="000000"/>
                </a:solidFill>
                <a:latin typeface="Calibri" panose="020F0502020204030204"/>
                <a:sym typeface="Helvetica"/>
              </a:rPr>
              <a:t>ce</a:t>
            </a:r>
            <a:r>
              <a:rPr kern="0" dirty="0">
                <a:solidFill>
                  <a:srgbClr val="000000"/>
                </a:solidFill>
                <a:latin typeface="Calibri" panose="020F0502020204030204"/>
                <a:sym typeface="Helvetica"/>
              </a:rPr>
              <a:t> que je </a:t>
            </a:r>
            <a:r>
              <a:rPr kern="0" dirty="0" err="1">
                <a:solidFill>
                  <a:srgbClr val="000000"/>
                </a:solidFill>
                <a:latin typeface="Calibri" panose="020F0502020204030204"/>
                <a:sym typeface="Helvetica"/>
              </a:rPr>
              <a:t>peux</a:t>
            </a:r>
            <a:r>
              <a:rPr kern="0" dirty="0">
                <a:solidFill>
                  <a:srgbClr val="000000"/>
                </a:solidFill>
                <a:latin typeface="Calibri" panose="020F0502020204030204"/>
                <a:sym typeface="Helvetica"/>
              </a:rPr>
              <a:t> faire </a:t>
            </a:r>
            <a:r>
              <a:rPr kern="0" dirty="0" err="1">
                <a:solidFill>
                  <a:srgbClr val="000000"/>
                </a:solidFill>
                <a:latin typeface="Calibri" panose="020F0502020204030204"/>
                <a:sym typeface="Helvetica"/>
              </a:rPr>
              <a:t>quand</a:t>
            </a:r>
            <a:r>
              <a:rPr kern="0" dirty="0">
                <a:solidFill>
                  <a:srgbClr val="000000"/>
                </a:solidFill>
                <a:latin typeface="Calibri" panose="020F0502020204030204"/>
                <a:sym typeface="Helvetica"/>
              </a:rPr>
              <a:t> je </a:t>
            </a:r>
            <a:r>
              <a:rPr kern="0" dirty="0" err="1">
                <a:solidFill>
                  <a:srgbClr val="000000"/>
                </a:solidFill>
                <a:latin typeface="Calibri" panose="020F0502020204030204"/>
                <a:sym typeface="Helvetica"/>
              </a:rPr>
              <a:t>suis</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en</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pleine</a:t>
            </a:r>
            <a:r>
              <a:rPr kern="0" dirty="0">
                <a:solidFill>
                  <a:srgbClr val="000000"/>
                </a:solidFill>
                <a:latin typeface="Calibri" panose="020F0502020204030204"/>
                <a:sym typeface="Helvetica"/>
              </a:rPr>
              <a:t> possession de </a:t>
            </a:r>
            <a:r>
              <a:rPr kern="0" dirty="0" err="1">
                <a:solidFill>
                  <a:srgbClr val="000000"/>
                </a:solidFill>
                <a:latin typeface="Calibri" panose="020F0502020204030204"/>
                <a:sym typeface="Helvetica"/>
              </a:rPr>
              <a:t>mes</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moyens</a:t>
            </a:r>
            <a:r>
              <a:rPr kern="0" dirty="0">
                <a:solidFill>
                  <a:srgbClr val="000000"/>
                </a:solidFill>
                <a:latin typeface="Calibri" panose="020F0502020204030204"/>
                <a:sym typeface="Helvetica"/>
              </a:rPr>
              <a:t>.</a:t>
            </a:r>
          </a:p>
          <a:p>
            <a:pPr defTabSz="914367" hangingPunct="0"/>
            <a:endParaRPr sz="1200" kern="0" dirty="0">
              <a:solidFill>
                <a:srgbClr val="000000"/>
              </a:solidFill>
              <a:latin typeface="Calibri" panose="020F0502020204030204"/>
              <a:sym typeface="Helvetica"/>
            </a:endParaRPr>
          </a:p>
          <a:p>
            <a:pPr defTabSz="914367" hangingPunct="0"/>
            <a:r>
              <a:rPr kern="0" dirty="0" err="1">
                <a:solidFill>
                  <a:srgbClr val="000000"/>
                </a:solidFill>
                <a:latin typeface="Calibri" panose="020F0502020204030204"/>
                <a:sym typeface="Helvetica"/>
              </a:rPr>
              <a:t>Une</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approche</a:t>
            </a:r>
            <a:r>
              <a:rPr kern="0" dirty="0">
                <a:solidFill>
                  <a:srgbClr val="000000"/>
                </a:solidFill>
                <a:latin typeface="Calibri" panose="020F0502020204030204"/>
                <a:sym typeface="Helvetica"/>
              </a:rPr>
              <a:t> de </a:t>
            </a:r>
            <a:r>
              <a:rPr kern="0" dirty="0" err="1">
                <a:solidFill>
                  <a:srgbClr val="000000"/>
                </a:solidFill>
                <a:latin typeface="Calibri" panose="020F0502020204030204"/>
                <a:sym typeface="Helvetica"/>
              </a:rPr>
              <a:t>prévention</a:t>
            </a:r>
            <a:r>
              <a:rPr kern="0" dirty="0">
                <a:solidFill>
                  <a:srgbClr val="000000"/>
                </a:solidFill>
                <a:latin typeface="Calibri" panose="020F0502020204030204"/>
                <a:sym typeface="Helvetica"/>
              </a:rPr>
              <a:t> </a:t>
            </a:r>
            <a:r>
              <a:rPr kern="0" dirty="0" err="1">
                <a:solidFill>
                  <a:srgbClr val="000000"/>
                </a:solidFill>
                <a:latin typeface="Calibri" panose="020F0502020204030204"/>
                <a:sym typeface="Helvetica"/>
              </a:rPr>
              <a:t>dans</a:t>
            </a:r>
            <a:r>
              <a:rPr kern="0" dirty="0">
                <a:solidFill>
                  <a:srgbClr val="000000"/>
                </a:solidFill>
                <a:latin typeface="Calibri" panose="020F0502020204030204"/>
                <a:sym typeface="Helvetica"/>
              </a:rPr>
              <a:t> le </a:t>
            </a:r>
            <a:r>
              <a:rPr kern="0" dirty="0" err="1">
                <a:solidFill>
                  <a:srgbClr val="000000"/>
                </a:solidFill>
                <a:latin typeface="Calibri" panose="020F0502020204030204"/>
                <a:sym typeface="Helvetica"/>
              </a:rPr>
              <a:t>domaine</a:t>
            </a:r>
            <a:r>
              <a:rPr kern="0" dirty="0">
                <a:solidFill>
                  <a:srgbClr val="000000"/>
                </a:solidFill>
                <a:latin typeface="Calibri" panose="020F0502020204030204"/>
                <a:sym typeface="Helvetica"/>
              </a:rPr>
              <a:t> de la santé </a:t>
            </a:r>
            <a:r>
              <a:rPr kern="0" dirty="0" err="1">
                <a:solidFill>
                  <a:srgbClr val="000000"/>
                </a:solidFill>
                <a:latin typeface="Calibri" panose="020F0502020204030204"/>
                <a:sym typeface="Helvetica"/>
              </a:rPr>
              <a:t>mentale</a:t>
            </a:r>
            <a:r>
              <a:rPr kern="0" dirty="0">
                <a:solidFill>
                  <a:srgbClr val="000000"/>
                </a:solidFill>
                <a:latin typeface="Calibri" panose="020F0502020204030204"/>
                <a:sym typeface="Helvetica"/>
              </a:rPr>
              <a:t> et physique.</a:t>
            </a:r>
          </a:p>
          <a:p>
            <a:pPr defTabSz="914367" hangingPunct="0"/>
            <a:endParaRPr sz="1687" kern="0" dirty="0">
              <a:solidFill>
                <a:srgbClr val="000000"/>
              </a:solidFill>
              <a:latin typeface="Calibri" panose="020F0502020204030204"/>
              <a:sym typeface="Helvetica"/>
            </a:endParaRPr>
          </a:p>
          <a:p>
            <a:pPr algn="ctr" defTabSz="914367" hangingPunct="0">
              <a:defRPr>
                <a:solidFill>
                  <a:srgbClr val="0070C0"/>
                </a:solidFill>
              </a:defRPr>
            </a:pPr>
            <a:r>
              <a:rPr b="1" kern="0" dirty="0" err="1">
                <a:solidFill>
                  <a:srgbClr val="0070C0"/>
                </a:solidFill>
                <a:latin typeface="Calibri" panose="020F0502020204030204"/>
                <a:sym typeface="Helvetica"/>
              </a:rPr>
              <a:t>Réduction</a:t>
            </a:r>
            <a:r>
              <a:rPr b="1" kern="0" dirty="0">
                <a:solidFill>
                  <a:srgbClr val="0070C0"/>
                </a:solidFill>
                <a:latin typeface="Calibri" panose="020F0502020204030204"/>
                <a:sym typeface="Helvetica"/>
              </a:rPr>
              <a:t> des </a:t>
            </a:r>
            <a:r>
              <a:rPr b="1" kern="0" dirty="0" err="1">
                <a:solidFill>
                  <a:srgbClr val="0070C0"/>
                </a:solidFill>
                <a:latin typeface="Calibri" panose="020F0502020204030204"/>
                <a:sym typeface="Helvetica"/>
              </a:rPr>
              <a:t>symptômes</a:t>
            </a:r>
            <a:r>
              <a:rPr b="1" kern="0" dirty="0">
                <a:solidFill>
                  <a:srgbClr val="0070C0"/>
                </a:solidFill>
                <a:latin typeface="Calibri" panose="020F0502020204030204"/>
                <a:sym typeface="Helvetica"/>
              </a:rPr>
              <a:t> </a:t>
            </a:r>
            <a:r>
              <a:rPr b="1" kern="0" dirty="0" err="1">
                <a:solidFill>
                  <a:srgbClr val="0070C0"/>
                </a:solidFill>
                <a:latin typeface="Calibri" panose="020F0502020204030204"/>
                <a:sym typeface="Helvetica"/>
              </a:rPr>
              <a:t>anxieux</a:t>
            </a:r>
            <a:r>
              <a:rPr b="1" kern="0" dirty="0">
                <a:solidFill>
                  <a:srgbClr val="0070C0"/>
                </a:solidFill>
                <a:latin typeface="Calibri" panose="020F0502020204030204"/>
                <a:sym typeface="Helvetica"/>
              </a:rPr>
              <a:t> et </a:t>
            </a:r>
            <a:r>
              <a:rPr b="1" kern="0" dirty="0" err="1">
                <a:solidFill>
                  <a:srgbClr val="0070C0"/>
                </a:solidFill>
                <a:latin typeface="Calibri" panose="020F0502020204030204"/>
                <a:sym typeface="Helvetica"/>
              </a:rPr>
              <a:t>dépressifs</a:t>
            </a:r>
            <a:r>
              <a:rPr b="1" kern="0" dirty="0">
                <a:solidFill>
                  <a:srgbClr val="0070C0"/>
                </a:solidFill>
                <a:latin typeface="Calibri" panose="020F0502020204030204"/>
                <a:sym typeface="Helvetica"/>
              </a:rPr>
              <a:t> </a:t>
            </a:r>
          </a:p>
          <a:p>
            <a:pPr algn="ctr" defTabSz="914367" hangingPunct="0">
              <a:defRPr>
                <a:solidFill>
                  <a:srgbClr val="0070C0"/>
                </a:solidFill>
              </a:defRPr>
            </a:pPr>
            <a:r>
              <a:rPr b="1" kern="0" dirty="0" err="1">
                <a:solidFill>
                  <a:srgbClr val="0070C0"/>
                </a:solidFill>
                <a:latin typeface="Calibri" panose="020F0502020204030204"/>
                <a:sym typeface="Helvetica"/>
              </a:rPr>
              <a:t>Développement</a:t>
            </a:r>
            <a:r>
              <a:rPr b="1" kern="0" dirty="0">
                <a:solidFill>
                  <a:srgbClr val="0070C0"/>
                </a:solidFill>
                <a:latin typeface="Calibri" panose="020F0502020204030204"/>
                <a:sym typeface="Helvetica"/>
              </a:rPr>
              <a:t> de la </a:t>
            </a:r>
            <a:r>
              <a:rPr b="1" kern="0" dirty="0" err="1">
                <a:solidFill>
                  <a:srgbClr val="0070C0"/>
                </a:solidFill>
                <a:latin typeface="Calibri" panose="020F0502020204030204"/>
                <a:sym typeface="Helvetica"/>
              </a:rPr>
              <a:t>résilience</a:t>
            </a:r>
            <a:endParaRPr b="1" kern="0" dirty="0">
              <a:solidFill>
                <a:srgbClr val="0070C0"/>
              </a:solidFill>
              <a:latin typeface="Calibri" panose="020F0502020204030204"/>
              <a:sym typeface="Helvetica"/>
            </a:endParaRPr>
          </a:p>
        </p:txBody>
      </p:sp>
      <p:pic>
        <p:nvPicPr>
          <p:cNvPr id="7"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782" y="99001"/>
            <a:ext cx="1284242" cy="128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2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240_F_93606056_GMA7ZUMMCR0MnvxeDpoo15Pbkw8Tbb1h.jpg" descr="240_F_93606056_GMA7ZUMMCR0MnvxeDpoo15Pbkw8Tbb1h.jpg"/>
          <p:cNvPicPr>
            <a:picLocks noChangeAspect="1"/>
          </p:cNvPicPr>
          <p:nvPr/>
        </p:nvPicPr>
        <p:blipFill>
          <a:blip r:embed="rId2">
            <a:extLst/>
          </a:blip>
          <a:stretch>
            <a:fillRect/>
          </a:stretch>
        </p:blipFill>
        <p:spPr>
          <a:xfrm>
            <a:off x="3275971" y="1183217"/>
            <a:ext cx="5371163" cy="4491566"/>
          </a:xfrm>
          <a:prstGeom prst="rect">
            <a:avLst/>
          </a:prstGeom>
          <a:ln w="12700">
            <a:miter lim="400000"/>
          </a:ln>
        </p:spPr>
      </p:pic>
      <p:pic>
        <p:nvPicPr>
          <p:cNvPr id="6"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176" y="0"/>
            <a:ext cx="1228824" cy="12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644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355" name="Compétences émotionnelles vs Dysrégulation émotionnelle"/>
          <p:cNvSpPr txBox="1"/>
          <p:nvPr/>
        </p:nvSpPr>
        <p:spPr>
          <a:xfrm>
            <a:off x="809103" y="459248"/>
            <a:ext cx="9903351" cy="472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hangingPunct="0">
              <a:defRPr sz="3700">
                <a:solidFill>
                  <a:srgbClr val="114A68"/>
                </a:solidFill>
                <a:latin typeface="Times Roman"/>
                <a:ea typeface="Times Roman"/>
                <a:cs typeface="Times Roman"/>
                <a:sym typeface="Times Roman"/>
              </a:defRPr>
            </a:pPr>
            <a:r>
              <a:rPr sz="2601" b="1" kern="0" dirty="0">
                <a:solidFill>
                  <a:srgbClr val="114A68"/>
                </a:solidFill>
                <a:latin typeface="Calibri   "/>
                <a:sym typeface="Times Roman"/>
              </a:rPr>
              <a:t>    </a:t>
            </a:r>
            <a:r>
              <a:rPr sz="2601" b="1" kern="0" dirty="0" err="1">
                <a:solidFill>
                  <a:srgbClr val="114A68"/>
                </a:solidFill>
                <a:latin typeface="Calibri   "/>
                <a:sym typeface="Times Roman"/>
              </a:rPr>
              <a:t>Compétences</a:t>
            </a:r>
            <a:r>
              <a:rPr sz="2601" b="1" kern="0" dirty="0">
                <a:solidFill>
                  <a:srgbClr val="114A68"/>
                </a:solidFill>
                <a:latin typeface="Calibri   "/>
                <a:sym typeface="Times Roman"/>
              </a:rPr>
              <a:t> </a:t>
            </a:r>
            <a:r>
              <a:rPr sz="2601" b="1" kern="0" dirty="0" err="1">
                <a:solidFill>
                  <a:srgbClr val="114A68"/>
                </a:solidFill>
                <a:latin typeface="Calibri   "/>
                <a:sym typeface="Times Roman"/>
              </a:rPr>
              <a:t>émotionnelles</a:t>
            </a:r>
            <a:r>
              <a:rPr sz="2601" b="1" kern="0" dirty="0">
                <a:solidFill>
                  <a:srgbClr val="114A68"/>
                </a:solidFill>
                <a:latin typeface="Calibri   "/>
                <a:sym typeface="Times Roman"/>
              </a:rPr>
              <a:t> </a:t>
            </a:r>
            <a:r>
              <a:rPr sz="2601" b="1" i="1" kern="0" dirty="0">
                <a:solidFill>
                  <a:srgbClr val="114A68"/>
                </a:solidFill>
                <a:latin typeface="Calibri   "/>
                <a:sym typeface="Times Roman"/>
              </a:rPr>
              <a:t>vs</a:t>
            </a:r>
            <a:r>
              <a:rPr sz="2601" b="1" kern="0" dirty="0">
                <a:solidFill>
                  <a:srgbClr val="114A68"/>
                </a:solidFill>
                <a:latin typeface="Calibri   "/>
                <a:sym typeface="Times Roman"/>
              </a:rPr>
              <a:t> </a:t>
            </a:r>
            <a:r>
              <a:rPr sz="2601" b="1" kern="0" dirty="0" err="1">
                <a:solidFill>
                  <a:srgbClr val="114A68"/>
                </a:solidFill>
                <a:latin typeface="Calibri   "/>
                <a:sym typeface="Times Roman"/>
              </a:rPr>
              <a:t>Dysrégulation</a:t>
            </a:r>
            <a:r>
              <a:rPr sz="2601" b="1" kern="0" dirty="0">
                <a:solidFill>
                  <a:srgbClr val="114A68"/>
                </a:solidFill>
                <a:latin typeface="Calibri   "/>
                <a:sym typeface="Times Roman"/>
              </a:rPr>
              <a:t> </a:t>
            </a:r>
            <a:r>
              <a:rPr sz="2601" b="1" kern="0" dirty="0" err="1">
                <a:solidFill>
                  <a:srgbClr val="114A68"/>
                </a:solidFill>
                <a:latin typeface="Calibri   "/>
                <a:sym typeface="Times Roman"/>
              </a:rPr>
              <a:t>émotionnelle</a:t>
            </a:r>
            <a:endParaRPr sz="2601" b="1" kern="0" dirty="0">
              <a:solidFill>
                <a:srgbClr val="114A68"/>
              </a:solidFill>
              <a:latin typeface="Calibri   "/>
              <a:sym typeface="Times Roman"/>
            </a:endParaRPr>
          </a:p>
        </p:txBody>
      </p:sp>
      <p:sp>
        <p:nvSpPr>
          <p:cNvPr id="356" name="Cultiver des Ressources"/>
          <p:cNvSpPr txBox="1"/>
          <p:nvPr/>
        </p:nvSpPr>
        <p:spPr>
          <a:xfrm>
            <a:off x="1798160" y="5897722"/>
            <a:ext cx="8798882" cy="450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3500">
                <a:solidFill>
                  <a:srgbClr val="114A68"/>
                </a:solidFill>
                <a:latin typeface="Times Roman"/>
                <a:ea typeface="Times Roman"/>
                <a:cs typeface="Times Roman"/>
                <a:sym typeface="Times Roman"/>
              </a:defRPr>
            </a:lvl1pPr>
          </a:lstStyle>
          <a:p>
            <a:pPr algn="ctr" defTabSz="410751" hangingPunct="0"/>
            <a:r>
              <a:rPr sz="2461" b="1" kern="0" dirty="0" err="1"/>
              <a:t>Cultiver</a:t>
            </a:r>
            <a:r>
              <a:rPr sz="2461" b="1" kern="0" dirty="0"/>
              <a:t> des </a:t>
            </a:r>
            <a:r>
              <a:rPr lang="fr-FR" sz="2461" b="1" kern="0" dirty="0" err="1"/>
              <a:t>r</a:t>
            </a:r>
            <a:r>
              <a:rPr sz="2461" b="1" kern="0" dirty="0" err="1" smtClean="0"/>
              <a:t>essources</a:t>
            </a:r>
            <a:r>
              <a:rPr sz="2461" b="1" kern="0" dirty="0"/>
              <a:t>, pour </a:t>
            </a:r>
            <a:r>
              <a:rPr sz="2461" b="1" kern="0" dirty="0" err="1"/>
              <a:t>cultiver</a:t>
            </a:r>
            <a:r>
              <a:rPr sz="2461" b="1" kern="0" dirty="0"/>
              <a:t> </a:t>
            </a:r>
            <a:r>
              <a:rPr sz="2461" b="1" kern="0" dirty="0" err="1"/>
              <a:t>sa</a:t>
            </a:r>
            <a:r>
              <a:rPr sz="2461" b="1" kern="0" dirty="0"/>
              <a:t> </a:t>
            </a:r>
            <a:r>
              <a:rPr sz="2461" b="1" kern="0" dirty="0" err="1"/>
              <a:t>sécurité</a:t>
            </a:r>
            <a:r>
              <a:rPr sz="2461" b="1" kern="0" dirty="0"/>
              <a:t> interne </a:t>
            </a:r>
          </a:p>
        </p:txBody>
      </p:sp>
      <p:pic>
        <p:nvPicPr>
          <p:cNvPr id="357" name="Image" descr="Image"/>
          <p:cNvPicPr>
            <a:picLocks noChangeAspect="1"/>
          </p:cNvPicPr>
          <p:nvPr/>
        </p:nvPicPr>
        <p:blipFill>
          <a:blip r:embed="rId2">
            <a:extLst/>
          </a:blip>
          <a:stretch>
            <a:fillRect/>
          </a:stretch>
        </p:blipFill>
        <p:spPr>
          <a:xfrm>
            <a:off x="3690626" y="1374250"/>
            <a:ext cx="4439436" cy="4306255"/>
          </a:xfrm>
          <a:prstGeom prst="rect">
            <a:avLst/>
          </a:prstGeom>
          <a:ln w="12700">
            <a:miter lim="400000"/>
          </a:ln>
        </p:spPr>
      </p:pic>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9473" y="119685"/>
            <a:ext cx="1256533" cy="12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360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sychologie…"/>
          <p:cNvSpPr txBox="1"/>
          <p:nvPr/>
        </p:nvSpPr>
        <p:spPr>
          <a:xfrm>
            <a:off x="1429657" y="403976"/>
            <a:ext cx="9977252"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defTabSz="914367" hangingPunct="0">
              <a:defRPr sz="4500">
                <a:solidFill>
                  <a:srgbClr val="114A68"/>
                </a:solidFill>
                <a:latin typeface="Times Roman"/>
                <a:ea typeface="Times Roman"/>
                <a:cs typeface="Times Roman"/>
                <a:sym typeface="Times Roman"/>
              </a:defRPr>
            </a:pPr>
            <a:r>
              <a:rPr sz="2800" b="1" kern="0" dirty="0">
                <a:solidFill>
                  <a:srgbClr val="114A68"/>
                </a:solidFill>
                <a:latin typeface="Times Roman"/>
                <a:sym typeface="Times Roman"/>
              </a:rPr>
              <a:t>PPE et </a:t>
            </a:r>
            <a:r>
              <a:rPr sz="2800" b="1" kern="0" dirty="0" err="1">
                <a:solidFill>
                  <a:srgbClr val="114A68"/>
                </a:solidFill>
                <a:latin typeface="Times Roman"/>
                <a:sym typeface="Times Roman"/>
              </a:rPr>
              <a:t>besoins</a:t>
            </a:r>
            <a:r>
              <a:rPr sz="2800" b="1" kern="0" dirty="0">
                <a:solidFill>
                  <a:srgbClr val="114A68"/>
                </a:solidFill>
                <a:latin typeface="Times Roman"/>
                <a:sym typeface="Times Roman"/>
              </a:rPr>
              <a:t> de </a:t>
            </a:r>
            <a:r>
              <a:rPr sz="2800" b="1" kern="0" dirty="0" err="1" smtClean="0">
                <a:solidFill>
                  <a:srgbClr val="114A68"/>
                </a:solidFill>
                <a:latin typeface="Times Roman"/>
                <a:sym typeface="Times Roman"/>
              </a:rPr>
              <a:t>l’enfant</a:t>
            </a:r>
            <a:r>
              <a:rPr lang="fr-FR" sz="2800" b="1" kern="0" dirty="0">
                <a:solidFill>
                  <a:srgbClr val="114A68"/>
                </a:solidFill>
                <a:latin typeface="Times Roman"/>
                <a:sym typeface="Times Roman"/>
              </a:rPr>
              <a:t> </a:t>
            </a:r>
            <a:r>
              <a:rPr lang="fr-FR" sz="2800" b="1" kern="0" dirty="0" smtClean="0">
                <a:solidFill>
                  <a:srgbClr val="114A68"/>
                </a:solidFill>
                <a:latin typeface="Times Roman"/>
                <a:sym typeface="Times Roman"/>
              </a:rPr>
              <a:t>- C</a:t>
            </a:r>
            <a:r>
              <a:rPr sz="2800" b="1" kern="0" dirty="0" err="1" smtClean="0">
                <a:solidFill>
                  <a:srgbClr val="114A68"/>
                </a:solidFill>
                <a:latin typeface="Times Roman"/>
                <a:sym typeface="Times Roman"/>
              </a:rPr>
              <a:t>réer</a:t>
            </a:r>
            <a:r>
              <a:rPr sz="2800" b="1" kern="0" dirty="0" smtClean="0">
                <a:solidFill>
                  <a:srgbClr val="114A68"/>
                </a:solidFill>
                <a:latin typeface="Times Roman"/>
                <a:sym typeface="Times Roman"/>
              </a:rPr>
              <a:t> </a:t>
            </a:r>
            <a:r>
              <a:rPr sz="2800" b="1" kern="0" dirty="0">
                <a:solidFill>
                  <a:srgbClr val="114A68"/>
                </a:solidFill>
                <a:latin typeface="Times Roman"/>
                <a:sym typeface="Times Roman"/>
              </a:rPr>
              <a:t>des </a:t>
            </a:r>
            <a:r>
              <a:rPr sz="2800" b="1" kern="0" dirty="0" err="1" smtClean="0">
                <a:solidFill>
                  <a:srgbClr val="114A68"/>
                </a:solidFill>
                <a:latin typeface="Times Roman"/>
                <a:sym typeface="Times Roman"/>
              </a:rPr>
              <a:t>ressources</a:t>
            </a:r>
            <a:r>
              <a:rPr sz="2800" b="1" kern="0" dirty="0" smtClean="0">
                <a:solidFill>
                  <a:srgbClr val="114A68"/>
                </a:solidFill>
                <a:latin typeface="Times Roman"/>
                <a:sym typeface="Times Roman"/>
              </a:rPr>
              <a:t> </a:t>
            </a:r>
            <a:endParaRPr sz="2800" b="1" kern="0" dirty="0">
              <a:solidFill>
                <a:srgbClr val="114A68"/>
              </a:solidFill>
              <a:latin typeface="Times Roman"/>
              <a:sym typeface="Times Roman"/>
            </a:endParaRPr>
          </a:p>
        </p:txBody>
      </p:sp>
      <p:sp>
        <p:nvSpPr>
          <p:cNvPr id="361" name="C’est un objectif et un état d’esprit en lien avec avec le développement de l’enfant,…"/>
          <p:cNvSpPr txBox="1"/>
          <p:nvPr/>
        </p:nvSpPr>
        <p:spPr>
          <a:xfrm>
            <a:off x="1429657" y="1189891"/>
            <a:ext cx="8036775" cy="626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defTabSz="410751" hangingPunct="0"/>
            <a:r>
              <a:rPr kern="0" dirty="0" err="1">
                <a:solidFill>
                  <a:srgbClr val="0E4F6B"/>
                </a:solidFill>
                <a:latin typeface="Calibri" panose="020F0502020204030204"/>
                <a:sym typeface="Helvetica"/>
              </a:rPr>
              <a:t>C’est</a:t>
            </a:r>
            <a:r>
              <a:rPr kern="0" dirty="0">
                <a:solidFill>
                  <a:srgbClr val="0E4F6B"/>
                </a:solidFill>
                <a:latin typeface="Calibri" panose="020F0502020204030204"/>
                <a:sym typeface="Helvetica"/>
              </a:rPr>
              <a:t> un </a:t>
            </a:r>
            <a:r>
              <a:rPr kern="0" dirty="0" err="1">
                <a:solidFill>
                  <a:srgbClr val="0E4F6B"/>
                </a:solidFill>
                <a:latin typeface="Calibri" panose="020F0502020204030204"/>
                <a:sym typeface="Helvetica"/>
              </a:rPr>
              <a:t>objectif</a:t>
            </a:r>
            <a:r>
              <a:rPr kern="0" dirty="0">
                <a:solidFill>
                  <a:srgbClr val="0E4F6B"/>
                </a:solidFill>
                <a:latin typeface="Calibri" panose="020F0502020204030204"/>
                <a:sym typeface="Helvetica"/>
              </a:rPr>
              <a:t> et un </a:t>
            </a:r>
            <a:r>
              <a:rPr kern="0" dirty="0" err="1">
                <a:solidFill>
                  <a:srgbClr val="0E4F6B"/>
                </a:solidFill>
                <a:latin typeface="Calibri" panose="020F0502020204030204"/>
                <a:sym typeface="Helvetica"/>
              </a:rPr>
              <a:t>état</a:t>
            </a:r>
            <a:r>
              <a:rPr kern="0" dirty="0">
                <a:solidFill>
                  <a:srgbClr val="0E4F6B"/>
                </a:solidFill>
                <a:latin typeface="Calibri" panose="020F0502020204030204"/>
                <a:sym typeface="Helvetica"/>
              </a:rPr>
              <a:t> </a:t>
            </a:r>
            <a:r>
              <a:rPr kern="0" dirty="0" err="1">
                <a:solidFill>
                  <a:srgbClr val="0E4F6B"/>
                </a:solidFill>
                <a:latin typeface="Calibri" panose="020F0502020204030204"/>
                <a:sym typeface="Helvetica"/>
              </a:rPr>
              <a:t>d’esprit</a:t>
            </a:r>
            <a:r>
              <a:rPr kern="0" dirty="0">
                <a:solidFill>
                  <a:srgbClr val="0E4F6B"/>
                </a:solidFill>
                <a:latin typeface="Calibri" panose="020F0502020204030204"/>
                <a:sym typeface="Helvetica"/>
              </a:rPr>
              <a:t> </a:t>
            </a:r>
            <a:r>
              <a:rPr kern="0" dirty="0" err="1">
                <a:solidFill>
                  <a:srgbClr val="0E4F6B"/>
                </a:solidFill>
                <a:latin typeface="Calibri" panose="020F0502020204030204"/>
                <a:sym typeface="Helvetica"/>
              </a:rPr>
              <a:t>en</a:t>
            </a:r>
            <a:r>
              <a:rPr kern="0" dirty="0">
                <a:solidFill>
                  <a:srgbClr val="0E4F6B"/>
                </a:solidFill>
                <a:latin typeface="Calibri" panose="020F0502020204030204"/>
                <a:sym typeface="Helvetica"/>
              </a:rPr>
              <a:t> lien avec </a:t>
            </a:r>
            <a:r>
              <a:rPr kern="0" dirty="0" err="1">
                <a:solidFill>
                  <a:srgbClr val="0E4F6B"/>
                </a:solidFill>
                <a:latin typeface="Calibri" panose="020F0502020204030204"/>
                <a:sym typeface="Helvetica"/>
              </a:rPr>
              <a:t>avec</a:t>
            </a:r>
            <a:r>
              <a:rPr kern="0" dirty="0">
                <a:solidFill>
                  <a:srgbClr val="0E4F6B"/>
                </a:solidFill>
                <a:latin typeface="Calibri" panose="020F0502020204030204"/>
                <a:sym typeface="Helvetica"/>
              </a:rPr>
              <a:t> le </a:t>
            </a:r>
            <a:r>
              <a:rPr kern="0" dirty="0" err="1">
                <a:solidFill>
                  <a:srgbClr val="0E4F6B"/>
                </a:solidFill>
                <a:latin typeface="Calibri" panose="020F0502020204030204"/>
                <a:sym typeface="Helvetica"/>
              </a:rPr>
              <a:t>développement</a:t>
            </a:r>
            <a:r>
              <a:rPr kern="0" dirty="0">
                <a:solidFill>
                  <a:srgbClr val="0E4F6B"/>
                </a:solidFill>
                <a:latin typeface="Calibri" panose="020F0502020204030204"/>
                <a:sym typeface="Helvetica"/>
              </a:rPr>
              <a:t> de </a:t>
            </a:r>
            <a:r>
              <a:rPr kern="0" dirty="0" err="1">
                <a:solidFill>
                  <a:srgbClr val="0E4F6B"/>
                </a:solidFill>
                <a:latin typeface="Calibri" panose="020F0502020204030204"/>
                <a:sym typeface="Helvetica"/>
              </a:rPr>
              <a:t>l’enfant</a:t>
            </a:r>
            <a:r>
              <a:rPr kern="0" dirty="0">
                <a:solidFill>
                  <a:srgbClr val="0E4F6B"/>
                </a:solidFill>
                <a:latin typeface="Calibri" panose="020F0502020204030204"/>
                <a:sym typeface="Helvetica"/>
              </a:rPr>
              <a:t>, </a:t>
            </a:r>
          </a:p>
          <a:p>
            <a:pPr defTabSz="410751" hangingPunct="0"/>
            <a:r>
              <a:rPr kern="0" dirty="0">
                <a:solidFill>
                  <a:srgbClr val="0E4F6B"/>
                </a:solidFill>
                <a:latin typeface="Calibri" panose="020F0502020204030204"/>
                <a:sym typeface="Helvetica"/>
              </a:rPr>
              <a:t>La </a:t>
            </a:r>
            <a:r>
              <a:rPr b="1" kern="0" dirty="0">
                <a:solidFill>
                  <a:srgbClr val="0E4F6B"/>
                </a:solidFill>
                <a:latin typeface="Calibri" panose="020F0502020204030204"/>
                <a:sym typeface="Helvetica"/>
              </a:rPr>
              <a:t>relation</a:t>
            </a:r>
            <a:r>
              <a:rPr kern="0" dirty="0">
                <a:solidFill>
                  <a:srgbClr val="0E4F6B"/>
                </a:solidFill>
                <a:latin typeface="Calibri" panose="020F0502020204030204"/>
                <a:sym typeface="Helvetica"/>
              </a:rPr>
              <a:t> </a:t>
            </a:r>
            <a:r>
              <a:rPr kern="0" dirty="0" err="1">
                <a:solidFill>
                  <a:srgbClr val="0E4F6B"/>
                </a:solidFill>
                <a:latin typeface="Calibri" panose="020F0502020204030204"/>
                <a:sym typeface="Helvetica"/>
              </a:rPr>
              <a:t>est</a:t>
            </a:r>
            <a:r>
              <a:rPr kern="0" dirty="0">
                <a:solidFill>
                  <a:srgbClr val="0E4F6B"/>
                </a:solidFill>
                <a:latin typeface="Calibri" panose="020F0502020204030204"/>
                <a:sym typeface="Helvetica"/>
              </a:rPr>
              <a:t> au </a:t>
            </a:r>
            <a:r>
              <a:rPr lang="fr-FR" kern="0" dirty="0">
                <a:solidFill>
                  <a:srgbClr val="0E4F6B"/>
                </a:solidFill>
                <a:latin typeface="Calibri" panose="020F0502020204030204"/>
                <a:sym typeface="Helvetica"/>
              </a:rPr>
              <a:t>c</a:t>
            </a:r>
            <a:r>
              <a:rPr kern="0" dirty="0" err="1" smtClean="0">
                <a:solidFill>
                  <a:srgbClr val="0E4F6B"/>
                </a:solidFill>
                <a:latin typeface="Calibri" panose="020F0502020204030204"/>
                <a:sym typeface="Helvetica"/>
              </a:rPr>
              <a:t>oeur</a:t>
            </a:r>
            <a:r>
              <a:rPr kern="0" dirty="0" smtClean="0">
                <a:solidFill>
                  <a:srgbClr val="0E4F6B"/>
                </a:solidFill>
                <a:latin typeface="Calibri" panose="020F0502020204030204"/>
                <a:sym typeface="Helvetica"/>
              </a:rPr>
              <a:t> </a:t>
            </a:r>
            <a:r>
              <a:rPr kern="0" dirty="0">
                <a:solidFill>
                  <a:srgbClr val="0E4F6B"/>
                </a:solidFill>
                <a:latin typeface="Calibri" panose="020F0502020204030204"/>
                <a:sym typeface="Helvetica"/>
              </a:rPr>
              <a:t>de </a:t>
            </a:r>
            <a:r>
              <a:rPr kern="0" dirty="0" err="1">
                <a:solidFill>
                  <a:srgbClr val="0E4F6B"/>
                </a:solidFill>
                <a:latin typeface="Calibri" panose="020F0502020204030204"/>
                <a:sym typeface="Helvetica"/>
              </a:rPr>
              <a:t>ce</a:t>
            </a:r>
            <a:r>
              <a:rPr kern="0" dirty="0">
                <a:solidFill>
                  <a:srgbClr val="0E4F6B"/>
                </a:solidFill>
                <a:latin typeface="Calibri" panose="020F0502020204030204"/>
                <a:sym typeface="Helvetica"/>
              </a:rPr>
              <a:t> </a:t>
            </a:r>
            <a:r>
              <a:rPr kern="0" dirty="0" err="1">
                <a:solidFill>
                  <a:srgbClr val="0E4F6B"/>
                </a:solidFill>
                <a:latin typeface="Calibri" panose="020F0502020204030204"/>
                <a:sym typeface="Helvetica"/>
              </a:rPr>
              <a:t>processus</a:t>
            </a:r>
            <a:r>
              <a:rPr kern="0" dirty="0">
                <a:solidFill>
                  <a:srgbClr val="0E4F6B"/>
                </a:solidFill>
                <a:latin typeface="Calibri" panose="020F0502020204030204"/>
                <a:sym typeface="Helvetica"/>
              </a:rPr>
              <a:t> </a:t>
            </a:r>
            <a:r>
              <a:rPr kern="0" dirty="0" err="1" smtClean="0">
                <a:solidFill>
                  <a:srgbClr val="0E4F6B"/>
                </a:solidFill>
                <a:latin typeface="Calibri" panose="020F0502020204030204"/>
                <a:sym typeface="Helvetica"/>
              </a:rPr>
              <a:t>opérant</a:t>
            </a:r>
            <a:r>
              <a:rPr lang="fr-FR" kern="0" dirty="0">
                <a:solidFill>
                  <a:srgbClr val="0E4F6B"/>
                </a:solidFill>
                <a:latin typeface="Calibri" panose="020F0502020204030204"/>
                <a:sym typeface="Helvetica"/>
              </a:rPr>
              <a:t>.</a:t>
            </a:r>
            <a:r>
              <a:rPr kern="0" dirty="0" smtClean="0">
                <a:solidFill>
                  <a:srgbClr val="0E4F6B"/>
                </a:solidFill>
                <a:latin typeface="Calibri" panose="020F0502020204030204"/>
                <a:sym typeface="Helvetica"/>
              </a:rPr>
              <a:t>  </a:t>
            </a:r>
            <a:endParaRPr kern="0" dirty="0">
              <a:solidFill>
                <a:srgbClr val="0E4F6B"/>
              </a:solidFill>
              <a:latin typeface="Calibri" panose="020F0502020204030204"/>
              <a:sym typeface="Helvetica"/>
            </a:endParaRPr>
          </a:p>
        </p:txBody>
      </p:sp>
      <p:pic>
        <p:nvPicPr>
          <p:cNvPr id="362" name="67f5b8ab3dc677e0aa0b4869969b89ae.jpg" descr="67f5b8ab3dc677e0aa0b4869969b89ae.jpg"/>
          <p:cNvPicPr>
            <a:picLocks noChangeAspect="1"/>
          </p:cNvPicPr>
          <p:nvPr/>
        </p:nvPicPr>
        <p:blipFill>
          <a:blip r:embed="rId2">
            <a:extLst/>
          </a:blip>
          <a:stretch>
            <a:fillRect/>
          </a:stretch>
        </p:blipFill>
        <p:spPr>
          <a:xfrm>
            <a:off x="4561870" y="2098916"/>
            <a:ext cx="3177598" cy="4344878"/>
          </a:xfrm>
          <a:prstGeom prst="rect">
            <a:avLst/>
          </a:prstGeom>
          <a:ln w="12700">
            <a:miter lim="400000"/>
          </a:ln>
        </p:spPr>
      </p:pic>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7842" y="0"/>
            <a:ext cx="1358133" cy="135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55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sychologie…"/>
          <p:cNvSpPr txBox="1"/>
          <p:nvPr/>
        </p:nvSpPr>
        <p:spPr>
          <a:xfrm>
            <a:off x="3439243" y="334355"/>
            <a:ext cx="5717933" cy="55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1300480">
              <a:defRPr sz="4500">
                <a:solidFill>
                  <a:srgbClr val="114A68"/>
                </a:solidFill>
                <a:latin typeface="Times Roman"/>
                <a:ea typeface="Times Roman"/>
                <a:cs typeface="Times Roman"/>
                <a:sym typeface="Times Roman"/>
              </a:defRPr>
            </a:lvl1pPr>
          </a:lstStyle>
          <a:p>
            <a:pPr defTabSz="914367" hangingPunct="0"/>
            <a:r>
              <a:rPr sz="3164" b="1" kern="0" dirty="0" err="1"/>
              <a:t>En</a:t>
            </a:r>
            <a:r>
              <a:rPr sz="3164" b="1" kern="0" dirty="0"/>
              <a:t> </a:t>
            </a:r>
            <a:r>
              <a:rPr sz="3164" b="1" kern="0" dirty="0" err="1"/>
              <a:t>tant</a:t>
            </a:r>
            <a:r>
              <a:rPr sz="3164" b="1" kern="0" dirty="0"/>
              <a:t> que </a:t>
            </a:r>
            <a:r>
              <a:rPr sz="3164" b="1" kern="0" dirty="0" err="1"/>
              <a:t>professionnel</a:t>
            </a:r>
            <a:endParaRPr sz="3164" b="1" kern="0" dirty="0"/>
          </a:p>
        </p:txBody>
      </p:sp>
      <p:sp>
        <p:nvSpPr>
          <p:cNvPr id="366" name="Rester en contact avec ses propres valeurs, Être autant que Faire"/>
          <p:cNvSpPr txBox="1"/>
          <p:nvPr/>
        </p:nvSpPr>
        <p:spPr>
          <a:xfrm>
            <a:off x="3092144" y="893417"/>
            <a:ext cx="5987215" cy="331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51" hangingPunct="0"/>
            <a:r>
              <a:rPr sz="1687" kern="0" dirty="0" err="1">
                <a:solidFill>
                  <a:srgbClr val="0E4F6B"/>
                </a:solidFill>
                <a:latin typeface="Calibri" panose="020F0502020204030204"/>
                <a:sym typeface="Helvetica"/>
              </a:rPr>
              <a:t>Rester</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en</a:t>
            </a:r>
            <a:r>
              <a:rPr sz="1687" kern="0" dirty="0">
                <a:solidFill>
                  <a:srgbClr val="0E4F6B"/>
                </a:solidFill>
                <a:latin typeface="Calibri" panose="020F0502020204030204"/>
                <a:sym typeface="Helvetica"/>
              </a:rPr>
              <a:t> contact avec </a:t>
            </a:r>
            <a:r>
              <a:rPr sz="1687" kern="0" dirty="0" err="1">
                <a:solidFill>
                  <a:srgbClr val="0E4F6B"/>
                </a:solidFill>
                <a:latin typeface="Calibri" panose="020F0502020204030204"/>
                <a:sym typeface="Helvetica"/>
              </a:rPr>
              <a:t>ses</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propres</a:t>
            </a:r>
            <a:r>
              <a:rPr sz="1687" kern="0" dirty="0">
                <a:solidFill>
                  <a:srgbClr val="0E4F6B"/>
                </a:solidFill>
                <a:latin typeface="Calibri" panose="020F0502020204030204"/>
                <a:sym typeface="Helvetica"/>
              </a:rPr>
              <a:t> </a:t>
            </a:r>
            <a:r>
              <a:rPr sz="1687" kern="0" dirty="0" err="1" smtClean="0">
                <a:solidFill>
                  <a:srgbClr val="0E4F6B"/>
                </a:solidFill>
                <a:latin typeface="Calibri" panose="020F0502020204030204"/>
                <a:sym typeface="Helvetica"/>
              </a:rPr>
              <a:t>valeurs</a:t>
            </a:r>
            <a:r>
              <a:rPr lang="fr-FR" sz="1687" kern="0" dirty="0">
                <a:solidFill>
                  <a:srgbClr val="0E4F6B"/>
                </a:solidFill>
                <a:latin typeface="Calibri" panose="020F0502020204030204"/>
                <a:sym typeface="Helvetica"/>
              </a:rPr>
              <a:t> </a:t>
            </a:r>
            <a:r>
              <a:rPr lang="fr-FR" sz="1687" kern="0" dirty="0" smtClean="0">
                <a:solidFill>
                  <a:srgbClr val="0E4F6B"/>
                </a:solidFill>
                <a:latin typeface="Calibri" panose="020F0502020204030204"/>
                <a:sym typeface="Helvetica"/>
              </a:rPr>
              <a:t>-</a:t>
            </a:r>
            <a:r>
              <a:rPr sz="1687" kern="0" dirty="0" smtClean="0">
                <a:solidFill>
                  <a:srgbClr val="0E4F6B"/>
                </a:solidFill>
                <a:latin typeface="Calibri" panose="020F0502020204030204"/>
                <a:sym typeface="Helvetica"/>
              </a:rPr>
              <a:t> </a:t>
            </a:r>
            <a:r>
              <a:rPr lang="fr-FR" sz="1687" kern="0" dirty="0" smtClean="0">
                <a:solidFill>
                  <a:srgbClr val="0E4F6B"/>
                </a:solidFill>
                <a:latin typeface="Calibri" panose="020F0502020204030204"/>
                <a:sym typeface="Helvetica"/>
              </a:rPr>
              <a:t>Ê</a:t>
            </a:r>
            <a:r>
              <a:rPr sz="1687" kern="0" dirty="0" err="1" smtClean="0">
                <a:solidFill>
                  <a:srgbClr val="0E4F6B"/>
                </a:solidFill>
                <a:latin typeface="Calibri" panose="020F0502020204030204"/>
                <a:sym typeface="Helvetica"/>
              </a:rPr>
              <a:t>tre</a:t>
            </a:r>
            <a:r>
              <a:rPr sz="1687" kern="0" dirty="0" smtClean="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autant</a:t>
            </a:r>
            <a:r>
              <a:rPr sz="1687" kern="0" dirty="0">
                <a:solidFill>
                  <a:srgbClr val="0E4F6B"/>
                </a:solidFill>
                <a:latin typeface="Calibri" panose="020F0502020204030204"/>
                <a:sym typeface="Helvetica"/>
              </a:rPr>
              <a:t> que Faire   </a:t>
            </a:r>
          </a:p>
        </p:txBody>
      </p:sp>
      <p:pic>
        <p:nvPicPr>
          <p:cNvPr id="367" name="8ad69d16ebf34eebe480f2dd09f0ba33.jpg" descr="8ad69d16ebf34eebe480f2dd09f0ba33.jpg"/>
          <p:cNvPicPr>
            <a:picLocks noChangeAspect="1"/>
          </p:cNvPicPr>
          <p:nvPr/>
        </p:nvPicPr>
        <p:blipFill>
          <a:blip r:embed="rId2">
            <a:extLst/>
          </a:blip>
          <a:stretch>
            <a:fillRect/>
          </a:stretch>
        </p:blipFill>
        <p:spPr>
          <a:xfrm>
            <a:off x="3164514" y="1452479"/>
            <a:ext cx="5689080" cy="4726867"/>
          </a:xfrm>
          <a:prstGeom prst="rect">
            <a:avLst/>
          </a:prstGeom>
          <a:ln w="12700">
            <a:miter lim="400000"/>
          </a:ln>
        </p:spPr>
      </p:pic>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430" y="207792"/>
            <a:ext cx="851503" cy="85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92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La question n’est pas de faire faire quelque chose à l’enfant,…"/>
          <p:cNvSpPr txBox="1"/>
          <p:nvPr/>
        </p:nvSpPr>
        <p:spPr>
          <a:xfrm>
            <a:off x="1514763" y="1225854"/>
            <a:ext cx="9744363" cy="85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defTabSz="410751" hangingPunct="0"/>
            <a:r>
              <a:rPr sz="1687" kern="0" dirty="0">
                <a:solidFill>
                  <a:srgbClr val="0E4F6B"/>
                </a:solidFill>
                <a:latin typeface="Calibri" panose="020F0502020204030204"/>
                <a:sym typeface="Helvetica"/>
              </a:rPr>
              <a:t>La question </a:t>
            </a:r>
            <a:r>
              <a:rPr sz="1687" kern="0" dirty="0" err="1">
                <a:solidFill>
                  <a:srgbClr val="0E4F6B"/>
                </a:solidFill>
                <a:latin typeface="Calibri" panose="020F0502020204030204"/>
                <a:sym typeface="Helvetica"/>
              </a:rPr>
              <a:t>n’est</a:t>
            </a:r>
            <a:r>
              <a:rPr sz="1687" kern="0" dirty="0">
                <a:solidFill>
                  <a:srgbClr val="0E4F6B"/>
                </a:solidFill>
                <a:latin typeface="Calibri" panose="020F0502020204030204"/>
                <a:sym typeface="Helvetica"/>
              </a:rPr>
              <a:t> pas de faire </a:t>
            </a:r>
            <a:r>
              <a:rPr sz="1687" kern="0" dirty="0" err="1">
                <a:solidFill>
                  <a:srgbClr val="0E4F6B"/>
                </a:solidFill>
                <a:latin typeface="Calibri" panose="020F0502020204030204"/>
                <a:sym typeface="Helvetica"/>
              </a:rPr>
              <a:t>faire</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quelque</a:t>
            </a:r>
            <a:r>
              <a:rPr sz="1687" kern="0" dirty="0">
                <a:solidFill>
                  <a:srgbClr val="0E4F6B"/>
                </a:solidFill>
                <a:latin typeface="Calibri" panose="020F0502020204030204"/>
                <a:sym typeface="Helvetica"/>
              </a:rPr>
              <a:t> chose à </a:t>
            </a:r>
            <a:r>
              <a:rPr sz="1687" kern="0" dirty="0" err="1">
                <a:solidFill>
                  <a:srgbClr val="0E4F6B"/>
                </a:solidFill>
                <a:latin typeface="Calibri" panose="020F0502020204030204"/>
                <a:sym typeface="Helvetica"/>
              </a:rPr>
              <a:t>l’enfant</a:t>
            </a:r>
            <a:r>
              <a:rPr sz="1687" kern="0" dirty="0">
                <a:solidFill>
                  <a:srgbClr val="0E4F6B"/>
                </a:solidFill>
                <a:latin typeface="Calibri" panose="020F0502020204030204"/>
                <a:sym typeface="Helvetica"/>
              </a:rPr>
              <a:t>, </a:t>
            </a:r>
            <a:r>
              <a:rPr lang="fr-FR" sz="1687" kern="0" dirty="0" smtClean="0">
                <a:solidFill>
                  <a:srgbClr val="0E4F6B"/>
                </a:solidFill>
                <a:latin typeface="Calibri" panose="020F0502020204030204"/>
                <a:sym typeface="Helvetica"/>
              </a:rPr>
              <a:t>l</a:t>
            </a:r>
            <a:r>
              <a:rPr sz="1687" kern="0" dirty="0" smtClean="0">
                <a:solidFill>
                  <a:srgbClr val="0E4F6B"/>
                </a:solidFill>
                <a:latin typeface="Calibri" panose="020F0502020204030204"/>
                <a:sym typeface="Helvetica"/>
              </a:rPr>
              <a:t>a </a:t>
            </a:r>
            <a:r>
              <a:rPr sz="1687" kern="0" dirty="0">
                <a:solidFill>
                  <a:srgbClr val="0E4F6B"/>
                </a:solidFill>
                <a:latin typeface="Calibri" panose="020F0502020204030204"/>
                <a:sym typeface="Helvetica"/>
              </a:rPr>
              <a:t>question </a:t>
            </a:r>
            <a:r>
              <a:rPr sz="1687" kern="0" dirty="0" err="1">
                <a:solidFill>
                  <a:srgbClr val="0E4F6B"/>
                </a:solidFill>
                <a:latin typeface="Calibri" panose="020F0502020204030204"/>
                <a:sym typeface="Helvetica"/>
              </a:rPr>
              <a:t>est</a:t>
            </a:r>
            <a:r>
              <a:rPr sz="1687" kern="0" dirty="0">
                <a:solidFill>
                  <a:srgbClr val="0E4F6B"/>
                </a:solidFill>
                <a:latin typeface="Calibri" panose="020F0502020204030204"/>
                <a:sym typeface="Helvetica"/>
              </a:rPr>
              <a:t> comment « je » </a:t>
            </a:r>
            <a:r>
              <a:rPr sz="1687" kern="0" dirty="0" err="1">
                <a:solidFill>
                  <a:srgbClr val="0E4F6B"/>
                </a:solidFill>
                <a:latin typeface="Calibri" panose="020F0502020204030204"/>
                <a:sym typeface="Helvetica"/>
              </a:rPr>
              <a:t>vais</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être</a:t>
            </a:r>
            <a:r>
              <a:rPr sz="1687" kern="0" dirty="0">
                <a:solidFill>
                  <a:srgbClr val="0E4F6B"/>
                </a:solidFill>
                <a:latin typeface="Calibri" panose="020F0502020204030204"/>
                <a:sym typeface="Helvetica"/>
              </a:rPr>
              <a:t> avec </a:t>
            </a:r>
            <a:r>
              <a:rPr sz="1687" kern="0" dirty="0" err="1">
                <a:solidFill>
                  <a:srgbClr val="0E4F6B"/>
                </a:solidFill>
                <a:latin typeface="Calibri" panose="020F0502020204030204"/>
                <a:sym typeface="Helvetica"/>
              </a:rPr>
              <a:t>lui</a:t>
            </a:r>
            <a:r>
              <a:rPr sz="1687" kern="0" dirty="0">
                <a:solidFill>
                  <a:srgbClr val="0E4F6B"/>
                </a:solidFill>
                <a:latin typeface="Calibri" panose="020F0502020204030204"/>
                <a:sym typeface="Helvetica"/>
              </a:rPr>
              <a:t>, de </a:t>
            </a:r>
            <a:r>
              <a:rPr sz="1687" kern="0" dirty="0" err="1">
                <a:solidFill>
                  <a:srgbClr val="0E4F6B"/>
                </a:solidFill>
                <a:latin typeface="Calibri" panose="020F0502020204030204"/>
                <a:sym typeface="Helvetica"/>
              </a:rPr>
              <a:t>rester</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en</a:t>
            </a:r>
            <a:r>
              <a:rPr sz="1687" kern="0" dirty="0">
                <a:solidFill>
                  <a:srgbClr val="0E4F6B"/>
                </a:solidFill>
                <a:latin typeface="Calibri" panose="020F0502020204030204"/>
                <a:sym typeface="Helvetica"/>
              </a:rPr>
              <a:t> lien, </a:t>
            </a:r>
            <a:r>
              <a:rPr lang="fr-FR" sz="1687" kern="0" dirty="0" smtClean="0">
                <a:solidFill>
                  <a:srgbClr val="0E4F6B"/>
                </a:solidFill>
                <a:latin typeface="Calibri" panose="020F0502020204030204"/>
                <a:sym typeface="Helvetica"/>
              </a:rPr>
              <a:t>g</a:t>
            </a:r>
            <a:r>
              <a:rPr sz="1687" kern="0" dirty="0" err="1" smtClean="0">
                <a:solidFill>
                  <a:srgbClr val="0E4F6B"/>
                </a:solidFill>
                <a:latin typeface="Calibri" panose="020F0502020204030204"/>
                <a:sym typeface="Helvetica"/>
              </a:rPr>
              <a:t>râce</a:t>
            </a:r>
            <a:r>
              <a:rPr sz="1687" kern="0" dirty="0" smtClean="0">
                <a:solidFill>
                  <a:srgbClr val="0E4F6B"/>
                </a:solidFill>
                <a:latin typeface="Calibri" panose="020F0502020204030204"/>
                <a:sym typeface="Helvetica"/>
              </a:rPr>
              <a:t> </a:t>
            </a:r>
            <a:r>
              <a:rPr sz="1687" kern="0" dirty="0">
                <a:solidFill>
                  <a:srgbClr val="0E4F6B"/>
                </a:solidFill>
                <a:latin typeface="Calibri" panose="020F0502020204030204"/>
                <a:sym typeface="Helvetica"/>
              </a:rPr>
              <a:t>à mon </a:t>
            </a:r>
            <a:r>
              <a:rPr sz="1687" kern="0" dirty="0" err="1" smtClean="0">
                <a:solidFill>
                  <a:srgbClr val="0E4F6B"/>
                </a:solidFill>
                <a:latin typeface="Calibri" panose="020F0502020204030204"/>
                <a:sym typeface="Helvetica"/>
              </a:rPr>
              <a:t>équipe</a:t>
            </a:r>
            <a:r>
              <a:rPr sz="1687" kern="0" dirty="0" smtClean="0">
                <a:solidFill>
                  <a:srgbClr val="0E4F6B"/>
                </a:solidFill>
                <a:latin typeface="Calibri" panose="020F0502020204030204"/>
                <a:sym typeface="Helvetica"/>
              </a:rPr>
              <a:t> </a:t>
            </a:r>
            <a:r>
              <a:rPr sz="1687" kern="0" dirty="0">
                <a:solidFill>
                  <a:srgbClr val="0E4F6B"/>
                </a:solidFill>
                <a:latin typeface="Calibri" panose="020F0502020204030204"/>
                <a:sym typeface="Helvetica"/>
              </a:rPr>
              <a:t>et </a:t>
            </a:r>
            <a:r>
              <a:rPr sz="1687" kern="0" dirty="0" err="1">
                <a:solidFill>
                  <a:srgbClr val="0E4F6B"/>
                </a:solidFill>
                <a:latin typeface="Calibri" panose="020F0502020204030204"/>
                <a:sym typeface="Helvetica"/>
              </a:rPr>
              <a:t>mes</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responsables</a:t>
            </a:r>
            <a:r>
              <a:rPr sz="1687" kern="0" dirty="0">
                <a:solidFill>
                  <a:srgbClr val="0E4F6B"/>
                </a:solidFill>
                <a:latin typeface="Calibri" panose="020F0502020204030204"/>
                <a:sym typeface="Helvetica"/>
              </a:rPr>
              <a:t> </a:t>
            </a:r>
            <a:r>
              <a:rPr sz="1687" kern="0" dirty="0" err="1" smtClean="0">
                <a:solidFill>
                  <a:srgbClr val="0E4F6B"/>
                </a:solidFill>
                <a:latin typeface="Calibri" panose="020F0502020204030204"/>
                <a:sym typeface="Helvetica"/>
              </a:rPr>
              <a:t>hiérarchiques</a:t>
            </a:r>
            <a:r>
              <a:rPr sz="1687" kern="0" dirty="0" smtClean="0">
                <a:solidFill>
                  <a:srgbClr val="0E4F6B"/>
                </a:solidFill>
                <a:latin typeface="Calibri" panose="020F0502020204030204"/>
                <a:sym typeface="Helvetica"/>
              </a:rPr>
              <a:t> </a:t>
            </a:r>
            <a:r>
              <a:rPr lang="fr-FR" sz="1687" kern="0" dirty="0" smtClean="0">
                <a:solidFill>
                  <a:srgbClr val="0E4F6B"/>
                </a:solidFill>
                <a:latin typeface="Calibri" panose="020F0502020204030204"/>
                <a:sym typeface="Helvetica"/>
              </a:rPr>
              <a:t>p</a:t>
            </a:r>
            <a:r>
              <a:rPr sz="1687" kern="0" dirty="0" smtClean="0">
                <a:solidFill>
                  <a:srgbClr val="0E4F6B"/>
                </a:solidFill>
                <a:latin typeface="Calibri" panose="020F0502020204030204"/>
                <a:sym typeface="Helvetica"/>
              </a:rPr>
              <a:t>our </a:t>
            </a:r>
            <a:r>
              <a:rPr sz="1687" kern="0" dirty="0" err="1">
                <a:solidFill>
                  <a:srgbClr val="0E4F6B"/>
                </a:solidFill>
                <a:latin typeface="Calibri" panose="020F0502020204030204"/>
                <a:sym typeface="Helvetica"/>
              </a:rPr>
              <a:t>l’amener</a:t>
            </a:r>
            <a:r>
              <a:rPr sz="1687" kern="0" dirty="0">
                <a:solidFill>
                  <a:srgbClr val="0E4F6B"/>
                </a:solidFill>
                <a:latin typeface="Calibri" panose="020F0502020204030204"/>
                <a:sym typeface="Helvetica"/>
              </a:rPr>
              <a:t> à </a:t>
            </a:r>
            <a:r>
              <a:rPr sz="1687" kern="0" dirty="0" err="1">
                <a:solidFill>
                  <a:srgbClr val="0E4F6B"/>
                </a:solidFill>
                <a:latin typeface="Calibri" panose="020F0502020204030204"/>
                <a:sym typeface="Helvetica"/>
              </a:rPr>
              <a:t>développer</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ses</a:t>
            </a:r>
            <a:r>
              <a:rPr sz="1687" kern="0" dirty="0">
                <a:solidFill>
                  <a:srgbClr val="0E4F6B"/>
                </a:solidFill>
                <a:latin typeface="Calibri" panose="020F0502020204030204"/>
                <a:sym typeface="Helvetica"/>
              </a:rPr>
              <a:t> </a:t>
            </a:r>
            <a:r>
              <a:rPr sz="1687" kern="0" dirty="0" err="1">
                <a:solidFill>
                  <a:srgbClr val="0E4F6B"/>
                </a:solidFill>
                <a:latin typeface="Calibri" panose="020F0502020204030204"/>
                <a:sym typeface="Helvetica"/>
              </a:rPr>
              <a:t>ressources</a:t>
            </a:r>
            <a:r>
              <a:rPr sz="1687" kern="0" dirty="0">
                <a:solidFill>
                  <a:srgbClr val="0E4F6B"/>
                </a:solidFill>
                <a:latin typeface="Calibri" panose="020F0502020204030204"/>
                <a:sym typeface="Helvetica"/>
              </a:rPr>
              <a:t>?</a:t>
            </a:r>
          </a:p>
        </p:txBody>
      </p:sp>
      <p:sp>
        <p:nvSpPr>
          <p:cNvPr id="371" name="Psychologie…"/>
          <p:cNvSpPr txBox="1"/>
          <p:nvPr/>
        </p:nvSpPr>
        <p:spPr>
          <a:xfrm>
            <a:off x="4533612" y="513600"/>
            <a:ext cx="3557442" cy="55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1300480">
              <a:defRPr sz="4500">
                <a:solidFill>
                  <a:srgbClr val="114A68"/>
                </a:solidFill>
                <a:latin typeface="Times Roman"/>
                <a:ea typeface="Times Roman"/>
                <a:cs typeface="Times Roman"/>
                <a:sym typeface="Times Roman"/>
              </a:defRPr>
            </a:lvl1pPr>
          </a:lstStyle>
          <a:p>
            <a:pPr defTabSz="914367" hangingPunct="0"/>
            <a:r>
              <a:rPr sz="3164" b="1" kern="0" dirty="0" err="1"/>
              <a:t>Quels</a:t>
            </a:r>
            <a:r>
              <a:rPr sz="3164" b="1" kern="0" dirty="0"/>
              <a:t> </a:t>
            </a:r>
            <a:r>
              <a:rPr sz="3164" b="1" kern="0" dirty="0" err="1" smtClean="0"/>
              <a:t>moyens</a:t>
            </a:r>
            <a:r>
              <a:rPr lang="fr-FR" sz="3164" b="1" kern="0" dirty="0" smtClean="0"/>
              <a:t> </a:t>
            </a:r>
            <a:r>
              <a:rPr sz="3164" b="1" kern="0" dirty="0" smtClean="0"/>
              <a:t>?</a:t>
            </a:r>
            <a:endParaRPr sz="3164" b="1" kern="0" dirty="0"/>
          </a:p>
        </p:txBody>
      </p:sp>
      <p:grpSp>
        <p:nvGrpSpPr>
          <p:cNvPr id="374" name="Le…"/>
          <p:cNvGrpSpPr/>
          <p:nvPr/>
        </p:nvGrpSpPr>
        <p:grpSpPr>
          <a:xfrm>
            <a:off x="2649247" y="3516034"/>
            <a:ext cx="2032519" cy="2541417"/>
            <a:chOff x="0" y="0"/>
            <a:chExt cx="2890781" cy="3614569"/>
          </a:xfrm>
        </p:grpSpPr>
        <p:sp>
          <p:nvSpPr>
            <p:cNvPr id="372" name="Rectangle aux angles arrondis"/>
            <p:cNvSpPr/>
            <p:nvPr/>
          </p:nvSpPr>
          <p:spPr>
            <a:xfrm>
              <a:off x="0" y="0"/>
              <a:ext cx="2890781" cy="3614569"/>
            </a:xfrm>
            <a:prstGeom prst="roundRect">
              <a:avLst>
                <a:gd name="adj" fmla="val 6590"/>
              </a:avLst>
            </a:prstGeom>
            <a:solidFill>
              <a:srgbClr val="FFFFFF"/>
            </a:solidFill>
            <a:ln w="25400" cap="flat">
              <a:solidFill>
                <a:srgbClr val="114A68"/>
              </a:solidFill>
              <a:prstDash val="solid"/>
              <a:round/>
            </a:ln>
            <a:effectLst/>
          </p:spPr>
          <p:txBody>
            <a:bodyPr wrap="square" lIns="35718" tIns="35718" rIns="35718" bIns="35718" numCol="1" anchor="ctr">
              <a:noAutofit/>
            </a:bodyPr>
            <a:lstStyle/>
            <a:p>
              <a:pPr algn="ctr" defTabSz="410751" hangingPunct="0"/>
              <a:endParaRPr sz="1687" kern="0">
                <a:solidFill>
                  <a:srgbClr val="000000"/>
                </a:solidFill>
                <a:latin typeface="Calibri" panose="020F0502020204030204"/>
                <a:sym typeface="Helvetica"/>
              </a:endParaRPr>
            </a:p>
          </p:txBody>
        </p:sp>
        <p:sp>
          <p:nvSpPr>
            <p:cNvPr id="373" name="Le…"/>
            <p:cNvSpPr txBox="1"/>
            <p:nvPr/>
          </p:nvSpPr>
          <p:spPr>
            <a:xfrm>
              <a:off x="68495" y="1202110"/>
              <a:ext cx="2753791" cy="1210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spAutoFit/>
            </a:bodyPr>
            <a:lstStyle/>
            <a:p>
              <a:pPr algn="ctr" defTabSz="410751" hangingPunct="0"/>
              <a:r>
                <a:rPr sz="1687" kern="0">
                  <a:solidFill>
                    <a:srgbClr val="000000"/>
                  </a:solidFill>
                  <a:latin typeface="Calibri" panose="020F0502020204030204"/>
                  <a:sym typeface="Helvetica"/>
                </a:rPr>
                <a:t>Le </a:t>
              </a:r>
            </a:p>
            <a:p>
              <a:pPr algn="ctr" defTabSz="410751" hangingPunct="0"/>
              <a:endParaRPr sz="1687" kern="0">
                <a:solidFill>
                  <a:srgbClr val="000000"/>
                </a:solidFill>
                <a:latin typeface="Calibri" panose="020F0502020204030204"/>
                <a:sym typeface="Helvetica"/>
              </a:endParaRPr>
            </a:p>
            <a:p>
              <a:pPr algn="ctr" defTabSz="410751" hangingPunct="0"/>
              <a:r>
                <a:rPr sz="1687" kern="0">
                  <a:solidFill>
                    <a:srgbClr val="000000"/>
                  </a:solidFill>
                  <a:latin typeface="Calibri" panose="020F0502020204030204"/>
                  <a:sym typeface="Helvetica"/>
                </a:rPr>
                <a:t>Langage</a:t>
              </a:r>
            </a:p>
          </p:txBody>
        </p:sp>
      </p:grpSp>
      <p:grpSp>
        <p:nvGrpSpPr>
          <p:cNvPr id="377" name="Le…"/>
          <p:cNvGrpSpPr/>
          <p:nvPr/>
        </p:nvGrpSpPr>
        <p:grpSpPr>
          <a:xfrm>
            <a:off x="7249170" y="3516034"/>
            <a:ext cx="2032520" cy="2541417"/>
            <a:chOff x="0" y="0"/>
            <a:chExt cx="2890783" cy="3614569"/>
          </a:xfrm>
        </p:grpSpPr>
        <p:sp>
          <p:nvSpPr>
            <p:cNvPr id="375" name="Rectangle aux angles arrondis"/>
            <p:cNvSpPr/>
            <p:nvPr/>
          </p:nvSpPr>
          <p:spPr>
            <a:xfrm>
              <a:off x="0" y="0"/>
              <a:ext cx="2890783" cy="3614569"/>
            </a:xfrm>
            <a:prstGeom prst="roundRect">
              <a:avLst>
                <a:gd name="adj" fmla="val 6590"/>
              </a:avLst>
            </a:prstGeom>
            <a:solidFill>
              <a:srgbClr val="FFFFFF"/>
            </a:solidFill>
            <a:ln w="25400" cap="flat">
              <a:solidFill>
                <a:srgbClr val="114A68"/>
              </a:solidFill>
              <a:prstDash val="solid"/>
              <a:round/>
            </a:ln>
            <a:effectLst/>
          </p:spPr>
          <p:txBody>
            <a:bodyPr wrap="square" lIns="35718" tIns="35718" rIns="35718" bIns="35718" numCol="1" anchor="ctr">
              <a:noAutofit/>
            </a:bodyPr>
            <a:lstStyle/>
            <a:p>
              <a:pPr algn="ctr" defTabSz="410751" hangingPunct="0"/>
              <a:endParaRPr sz="1687" kern="0">
                <a:solidFill>
                  <a:srgbClr val="000000"/>
                </a:solidFill>
                <a:latin typeface="Calibri" panose="020F0502020204030204"/>
                <a:sym typeface="Helvetica"/>
              </a:endParaRPr>
            </a:p>
          </p:txBody>
        </p:sp>
        <p:sp>
          <p:nvSpPr>
            <p:cNvPr id="376" name="Le…"/>
            <p:cNvSpPr txBox="1"/>
            <p:nvPr/>
          </p:nvSpPr>
          <p:spPr>
            <a:xfrm>
              <a:off x="68495" y="1202110"/>
              <a:ext cx="2753792" cy="1210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spAutoFit/>
            </a:bodyPr>
            <a:lstStyle/>
            <a:p>
              <a:pPr algn="ctr" defTabSz="410751" hangingPunct="0"/>
              <a:r>
                <a:rPr sz="1687" kern="0">
                  <a:solidFill>
                    <a:srgbClr val="000000"/>
                  </a:solidFill>
                  <a:latin typeface="Calibri" panose="020F0502020204030204"/>
                  <a:sym typeface="Helvetica"/>
                </a:rPr>
                <a:t>Le </a:t>
              </a:r>
            </a:p>
            <a:p>
              <a:pPr algn="ctr" defTabSz="410751" hangingPunct="0"/>
              <a:endParaRPr sz="1687" kern="0">
                <a:solidFill>
                  <a:srgbClr val="000000"/>
                </a:solidFill>
                <a:latin typeface="Calibri" panose="020F0502020204030204"/>
                <a:sym typeface="Helvetica"/>
              </a:endParaRPr>
            </a:p>
            <a:p>
              <a:pPr algn="ctr" defTabSz="410751" hangingPunct="0"/>
              <a:r>
                <a:rPr sz="1687" kern="0">
                  <a:solidFill>
                    <a:srgbClr val="000000"/>
                  </a:solidFill>
                  <a:latin typeface="Calibri" panose="020F0502020204030204"/>
                  <a:sym typeface="Helvetica"/>
                </a:rPr>
                <a:t>Cadre </a:t>
              </a:r>
            </a:p>
          </p:txBody>
        </p:sp>
      </p:grpSp>
      <p:grpSp>
        <p:nvGrpSpPr>
          <p:cNvPr id="380" name="La…"/>
          <p:cNvGrpSpPr/>
          <p:nvPr/>
        </p:nvGrpSpPr>
        <p:grpSpPr>
          <a:xfrm>
            <a:off x="4906256" y="2158292"/>
            <a:ext cx="2032520" cy="2541418"/>
            <a:chOff x="0" y="0"/>
            <a:chExt cx="2890783" cy="3614569"/>
          </a:xfrm>
        </p:grpSpPr>
        <p:sp>
          <p:nvSpPr>
            <p:cNvPr id="378" name="Rectangle aux angles arrondis"/>
            <p:cNvSpPr/>
            <p:nvPr/>
          </p:nvSpPr>
          <p:spPr>
            <a:xfrm>
              <a:off x="0" y="0"/>
              <a:ext cx="2890783" cy="3614569"/>
            </a:xfrm>
            <a:prstGeom prst="roundRect">
              <a:avLst>
                <a:gd name="adj" fmla="val 6590"/>
              </a:avLst>
            </a:prstGeom>
            <a:solidFill>
              <a:srgbClr val="FFFFFF"/>
            </a:solidFill>
            <a:ln w="25400" cap="flat">
              <a:solidFill>
                <a:srgbClr val="114A68"/>
              </a:solidFill>
              <a:prstDash val="solid"/>
              <a:round/>
            </a:ln>
            <a:effectLst/>
          </p:spPr>
          <p:txBody>
            <a:bodyPr wrap="square" lIns="35718" tIns="35718" rIns="35718" bIns="35718" numCol="1" anchor="ctr">
              <a:noAutofit/>
            </a:bodyPr>
            <a:lstStyle/>
            <a:p>
              <a:pPr algn="ctr" defTabSz="410751" hangingPunct="0"/>
              <a:endParaRPr sz="1687" kern="0">
                <a:solidFill>
                  <a:srgbClr val="000000"/>
                </a:solidFill>
                <a:latin typeface="Calibri" panose="020F0502020204030204"/>
                <a:sym typeface="Helvetica"/>
              </a:endParaRPr>
            </a:p>
          </p:txBody>
        </p:sp>
        <p:sp>
          <p:nvSpPr>
            <p:cNvPr id="379" name="La…"/>
            <p:cNvSpPr txBox="1"/>
            <p:nvPr/>
          </p:nvSpPr>
          <p:spPr>
            <a:xfrm>
              <a:off x="68495" y="1202111"/>
              <a:ext cx="2753792" cy="1210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spAutoFit/>
            </a:bodyPr>
            <a:lstStyle/>
            <a:p>
              <a:pPr algn="ctr" defTabSz="410751" hangingPunct="0"/>
              <a:r>
                <a:rPr sz="1687" kern="0">
                  <a:solidFill>
                    <a:srgbClr val="000000"/>
                  </a:solidFill>
                  <a:latin typeface="Calibri" panose="020F0502020204030204"/>
                  <a:sym typeface="Helvetica"/>
                </a:rPr>
                <a:t>La  </a:t>
              </a:r>
            </a:p>
            <a:p>
              <a:pPr algn="ctr" defTabSz="410751" hangingPunct="0"/>
              <a:endParaRPr sz="1687" kern="0">
                <a:solidFill>
                  <a:srgbClr val="000000"/>
                </a:solidFill>
                <a:latin typeface="Calibri" panose="020F0502020204030204"/>
                <a:sym typeface="Helvetica"/>
              </a:endParaRPr>
            </a:p>
            <a:p>
              <a:pPr algn="ctr" defTabSz="410751" hangingPunct="0"/>
              <a:r>
                <a:rPr sz="1687" kern="0">
                  <a:solidFill>
                    <a:srgbClr val="000000"/>
                  </a:solidFill>
                  <a:latin typeface="Calibri" panose="020F0502020204030204"/>
                  <a:sym typeface="Helvetica"/>
                </a:rPr>
                <a:t>Posture</a:t>
              </a:r>
            </a:p>
          </p:txBody>
        </p:sp>
      </p:grpSp>
      <p:sp>
        <p:nvSpPr>
          <p:cNvPr id="381" name="Ligne"/>
          <p:cNvSpPr/>
          <p:nvPr/>
        </p:nvSpPr>
        <p:spPr>
          <a:xfrm flipV="1">
            <a:off x="5079044" y="4855154"/>
            <a:ext cx="759280" cy="759280"/>
          </a:xfrm>
          <a:prstGeom prst="line">
            <a:avLst/>
          </a:prstGeom>
          <a:ln w="25400">
            <a:solidFill>
              <a:schemeClr val="accent1"/>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382" name="Ligne"/>
          <p:cNvSpPr/>
          <p:nvPr/>
        </p:nvSpPr>
        <p:spPr>
          <a:xfrm>
            <a:off x="6211096" y="4859216"/>
            <a:ext cx="897448" cy="897448"/>
          </a:xfrm>
          <a:prstGeom prst="line">
            <a:avLst/>
          </a:prstGeom>
          <a:ln w="25400">
            <a:solidFill>
              <a:schemeClr val="accent1"/>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383" name="Ligne"/>
          <p:cNvSpPr/>
          <p:nvPr/>
        </p:nvSpPr>
        <p:spPr>
          <a:xfrm>
            <a:off x="5211822" y="5943789"/>
            <a:ext cx="1507294" cy="1"/>
          </a:xfrm>
          <a:prstGeom prst="line">
            <a:avLst/>
          </a:prstGeom>
          <a:ln w="25400">
            <a:solidFill>
              <a:schemeClr val="accent1"/>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384" name="Ligne"/>
          <p:cNvSpPr/>
          <p:nvPr/>
        </p:nvSpPr>
        <p:spPr>
          <a:xfrm flipH="1">
            <a:off x="4856087" y="5134689"/>
            <a:ext cx="711132" cy="711132"/>
          </a:xfrm>
          <a:prstGeom prst="line">
            <a:avLst/>
          </a:prstGeom>
          <a:ln w="25400">
            <a:solidFill>
              <a:schemeClr val="accent1"/>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385" name="Ligne"/>
          <p:cNvSpPr/>
          <p:nvPr/>
        </p:nvSpPr>
        <p:spPr>
          <a:xfrm flipH="1" flipV="1">
            <a:off x="6219972" y="4852902"/>
            <a:ext cx="547312" cy="547311"/>
          </a:xfrm>
          <a:prstGeom prst="line">
            <a:avLst/>
          </a:prstGeom>
          <a:ln w="25400">
            <a:solidFill>
              <a:schemeClr val="accent1"/>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386" name="Ligne"/>
          <p:cNvSpPr/>
          <p:nvPr/>
        </p:nvSpPr>
        <p:spPr>
          <a:xfrm flipH="1">
            <a:off x="5171634" y="5943789"/>
            <a:ext cx="612710" cy="1"/>
          </a:xfrm>
          <a:prstGeom prst="line">
            <a:avLst/>
          </a:prstGeom>
          <a:ln w="25400">
            <a:solidFill>
              <a:schemeClr val="accent1"/>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pic>
        <p:nvPicPr>
          <p:cNvPr id="22"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363" y="7948"/>
            <a:ext cx="1159190" cy="115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0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Rectangle aux angles arrondis"/>
          <p:cNvSpPr/>
          <p:nvPr/>
        </p:nvSpPr>
        <p:spPr>
          <a:xfrm>
            <a:off x="2604654" y="1763560"/>
            <a:ext cx="7269019" cy="4599709"/>
          </a:xfrm>
          <a:prstGeom prst="roundRect">
            <a:avLst>
              <a:gd name="adj" fmla="val 2544"/>
            </a:avLst>
          </a:prstGeom>
          <a:solidFill>
            <a:srgbClr val="FFFFFF"/>
          </a:solidFill>
          <a:ln w="25400">
            <a:solidFill>
              <a:srgbClr val="114A68"/>
            </a:solidFill>
          </a:ln>
        </p:spPr>
        <p:txBody>
          <a:bodyPr lIns="35718" tIns="35718" rIns="35718" bIns="35718" anchor="ctr"/>
          <a:lstStyle/>
          <a:p>
            <a:pPr algn="ctr" defTabSz="410751" hangingPunct="0"/>
            <a:endParaRPr sz="1687" kern="0">
              <a:solidFill>
                <a:srgbClr val="000000"/>
              </a:solidFill>
              <a:latin typeface="Calibri" panose="020F0502020204030204"/>
              <a:sym typeface="Helvetica"/>
            </a:endParaRPr>
          </a:p>
        </p:txBody>
      </p:sp>
      <p:sp>
        <p:nvSpPr>
          <p:cNvPr id="390" name="Fixer des objectifs atteignables…"/>
          <p:cNvSpPr txBox="1"/>
          <p:nvPr/>
        </p:nvSpPr>
        <p:spPr>
          <a:xfrm>
            <a:off x="3365018" y="1949857"/>
            <a:ext cx="6258122" cy="41794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spAutoFit/>
          </a:bodyPr>
          <a:lstStyle/>
          <a:p>
            <a:pPr marL="342900" indent="-342900" defTabSz="410751" hangingPunct="0">
              <a:lnSpc>
                <a:spcPct val="150000"/>
              </a:lnSpc>
              <a:buFont typeface="Arial" panose="020B0604020202020204" pitchFamily="34" charset="0"/>
              <a:buChar char="•"/>
            </a:pPr>
            <a:r>
              <a:rPr sz="2000" b="1" kern="0" dirty="0">
                <a:solidFill>
                  <a:srgbClr val="0E4F6B"/>
                </a:solidFill>
                <a:latin typeface="Calibri" panose="020F0502020204030204"/>
                <a:sym typeface="Helvetica"/>
              </a:rPr>
              <a:t>Fixer des </a:t>
            </a:r>
            <a:r>
              <a:rPr sz="2000" b="1" kern="0" dirty="0" err="1">
                <a:solidFill>
                  <a:srgbClr val="0E4F6B"/>
                </a:solidFill>
                <a:latin typeface="Calibri" panose="020F0502020204030204"/>
                <a:sym typeface="Helvetica"/>
              </a:rPr>
              <a:t>objectifs</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atteignables</a:t>
            </a:r>
            <a:r>
              <a:rPr sz="2000" b="1" kern="0" dirty="0">
                <a:solidFill>
                  <a:srgbClr val="0E4F6B"/>
                </a:solidFill>
                <a:latin typeface="Calibri" panose="020F0502020204030204"/>
                <a:sym typeface="Helvetica"/>
              </a:rPr>
              <a:t> </a:t>
            </a:r>
            <a:endParaRPr sz="1100" b="1" kern="0" dirty="0">
              <a:solidFill>
                <a:srgbClr val="0E4F6B"/>
              </a:solidFill>
              <a:latin typeface="Calibri" panose="020F0502020204030204"/>
              <a:sym typeface="Helvetica"/>
            </a:endParaRPr>
          </a:p>
          <a:p>
            <a:pPr marL="342900" indent="-342900" defTabSz="410751" hangingPunct="0">
              <a:lnSpc>
                <a:spcPct val="150000"/>
              </a:lnSpc>
              <a:buFont typeface="Arial" panose="020B0604020202020204" pitchFamily="34" charset="0"/>
              <a:buChar char="•"/>
            </a:pPr>
            <a:r>
              <a:rPr sz="2000" b="1" kern="0" dirty="0" err="1">
                <a:solidFill>
                  <a:srgbClr val="0E4F6B"/>
                </a:solidFill>
                <a:latin typeface="Calibri" panose="020F0502020204030204"/>
                <a:sym typeface="Helvetica"/>
              </a:rPr>
              <a:t>Valorisation</a:t>
            </a:r>
            <a:r>
              <a:rPr sz="2000" b="1" kern="0" dirty="0">
                <a:solidFill>
                  <a:srgbClr val="0E4F6B"/>
                </a:solidFill>
                <a:latin typeface="Calibri" panose="020F0502020204030204"/>
                <a:sym typeface="Helvetica"/>
              </a:rPr>
              <a:t> </a:t>
            </a:r>
            <a:endParaRPr sz="1200" b="1" kern="0" dirty="0">
              <a:solidFill>
                <a:srgbClr val="0E4F6B"/>
              </a:solidFill>
              <a:latin typeface="Calibri" panose="020F0502020204030204"/>
              <a:sym typeface="Helvetica"/>
            </a:endParaRPr>
          </a:p>
          <a:p>
            <a:pPr marL="342900" indent="-342900" defTabSz="410751" hangingPunct="0">
              <a:lnSpc>
                <a:spcPct val="150000"/>
              </a:lnSpc>
              <a:buFont typeface="Arial" panose="020B0604020202020204" pitchFamily="34" charset="0"/>
              <a:buChar char="•"/>
            </a:pPr>
            <a:r>
              <a:rPr sz="2000" b="1" kern="0" dirty="0">
                <a:solidFill>
                  <a:srgbClr val="0E4F6B"/>
                </a:solidFill>
                <a:latin typeface="Calibri" panose="020F0502020204030204"/>
                <a:sym typeface="Helvetica"/>
              </a:rPr>
              <a:t>Encouragement </a:t>
            </a:r>
          </a:p>
          <a:p>
            <a:pPr marL="342900" indent="-342900" defTabSz="410751" hangingPunct="0">
              <a:lnSpc>
                <a:spcPct val="150000"/>
              </a:lnSpc>
              <a:buFont typeface="Arial" panose="020B0604020202020204" pitchFamily="34" charset="0"/>
              <a:buChar char="•"/>
            </a:pPr>
            <a:r>
              <a:rPr sz="2000" b="1" kern="0" dirty="0">
                <a:solidFill>
                  <a:srgbClr val="0E4F6B"/>
                </a:solidFill>
                <a:latin typeface="Calibri" panose="020F0502020204030204"/>
                <a:sym typeface="Helvetica"/>
              </a:rPr>
              <a:t>Accueil des </a:t>
            </a:r>
            <a:r>
              <a:rPr sz="2000" b="1" kern="0" dirty="0" err="1">
                <a:solidFill>
                  <a:srgbClr val="0E4F6B"/>
                </a:solidFill>
                <a:latin typeface="Calibri" panose="020F0502020204030204"/>
                <a:sym typeface="Helvetica"/>
              </a:rPr>
              <a:t>émotions</a:t>
            </a:r>
            <a:r>
              <a:rPr sz="2000" b="1" kern="0" dirty="0">
                <a:solidFill>
                  <a:srgbClr val="0E4F6B"/>
                </a:solidFill>
                <a:latin typeface="Calibri" panose="020F0502020204030204"/>
                <a:sym typeface="Helvetica"/>
              </a:rPr>
              <a:t> sans </a:t>
            </a:r>
            <a:r>
              <a:rPr sz="2000" b="1" kern="0" dirty="0" err="1" smtClean="0">
                <a:solidFill>
                  <a:srgbClr val="0E4F6B"/>
                </a:solidFill>
                <a:latin typeface="Calibri" panose="020F0502020204030204"/>
                <a:sym typeface="Helvetica"/>
              </a:rPr>
              <a:t>jugement</a:t>
            </a:r>
            <a:endParaRPr sz="2000" b="1" kern="0" dirty="0">
              <a:solidFill>
                <a:srgbClr val="0E4F6B"/>
              </a:solidFill>
              <a:latin typeface="Calibri" panose="020F0502020204030204"/>
              <a:sym typeface="Helvetica"/>
            </a:endParaRPr>
          </a:p>
          <a:p>
            <a:pPr marL="342900" indent="-342900" defTabSz="410751" hangingPunct="0">
              <a:lnSpc>
                <a:spcPct val="150000"/>
              </a:lnSpc>
              <a:buFont typeface="Arial" panose="020B0604020202020204" pitchFamily="34" charset="0"/>
              <a:buChar char="•"/>
            </a:pPr>
            <a:r>
              <a:rPr sz="2000" b="1" kern="0" dirty="0" err="1">
                <a:solidFill>
                  <a:srgbClr val="0E4F6B"/>
                </a:solidFill>
                <a:latin typeface="Calibri" panose="020F0502020204030204"/>
                <a:sym typeface="Helvetica"/>
              </a:rPr>
              <a:t>Nommer</a:t>
            </a:r>
            <a:r>
              <a:rPr sz="2000" b="1" kern="0" dirty="0">
                <a:solidFill>
                  <a:srgbClr val="0E4F6B"/>
                </a:solidFill>
                <a:latin typeface="Calibri" panose="020F0502020204030204"/>
                <a:sym typeface="Helvetica"/>
              </a:rPr>
              <a:t> les </a:t>
            </a:r>
            <a:r>
              <a:rPr sz="2000" b="1" kern="0" dirty="0" err="1">
                <a:solidFill>
                  <a:srgbClr val="0E4F6B"/>
                </a:solidFill>
                <a:latin typeface="Calibri" panose="020F0502020204030204"/>
                <a:sym typeface="Helvetica"/>
              </a:rPr>
              <a:t>émotions</a:t>
            </a:r>
            <a:r>
              <a:rPr sz="2000" b="1" kern="0" dirty="0">
                <a:solidFill>
                  <a:srgbClr val="0E4F6B"/>
                </a:solidFill>
                <a:latin typeface="Calibri" panose="020F0502020204030204"/>
                <a:sym typeface="Helvetica"/>
              </a:rPr>
              <a:t> </a:t>
            </a:r>
          </a:p>
          <a:p>
            <a:pPr marL="342900" indent="-342900" defTabSz="410751" hangingPunct="0">
              <a:lnSpc>
                <a:spcPct val="150000"/>
              </a:lnSpc>
              <a:buFont typeface="Arial" panose="020B0604020202020204" pitchFamily="34" charset="0"/>
              <a:buChar char="•"/>
            </a:pPr>
            <a:r>
              <a:rPr sz="2000" b="1" kern="0" dirty="0" err="1">
                <a:solidFill>
                  <a:srgbClr val="0E4F6B"/>
                </a:solidFill>
                <a:latin typeface="Calibri" panose="020F0502020204030204"/>
                <a:sym typeface="Helvetica"/>
              </a:rPr>
              <a:t>Nommer</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ses</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propres</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émotions</a:t>
            </a:r>
            <a:r>
              <a:rPr sz="2000" b="1" kern="0" dirty="0">
                <a:solidFill>
                  <a:srgbClr val="0E4F6B"/>
                </a:solidFill>
                <a:latin typeface="Calibri" panose="020F0502020204030204"/>
                <a:sym typeface="Helvetica"/>
              </a:rPr>
              <a:t> sans </a:t>
            </a:r>
            <a:r>
              <a:rPr sz="2000" b="1" kern="0" dirty="0" err="1" smtClean="0">
                <a:solidFill>
                  <a:srgbClr val="0E4F6B"/>
                </a:solidFill>
                <a:latin typeface="Calibri" panose="020F0502020204030204"/>
                <a:sym typeface="Helvetica"/>
              </a:rPr>
              <a:t>agressivité</a:t>
            </a:r>
            <a:endParaRPr sz="2000" b="1" kern="0" dirty="0">
              <a:solidFill>
                <a:srgbClr val="0E4F6B"/>
              </a:solidFill>
              <a:latin typeface="Calibri" panose="020F0502020204030204"/>
              <a:sym typeface="Helvetica"/>
            </a:endParaRPr>
          </a:p>
          <a:p>
            <a:pPr marL="342900" indent="-342900" defTabSz="410751" hangingPunct="0">
              <a:lnSpc>
                <a:spcPct val="150000"/>
              </a:lnSpc>
              <a:buFont typeface="Arial" panose="020B0604020202020204" pitchFamily="34" charset="0"/>
              <a:buChar char="•"/>
            </a:pPr>
            <a:r>
              <a:rPr sz="2000" b="1" kern="0" dirty="0">
                <a:solidFill>
                  <a:srgbClr val="0E4F6B"/>
                </a:solidFill>
                <a:latin typeface="Calibri" panose="020F0502020204030204"/>
                <a:sym typeface="Helvetica"/>
              </a:rPr>
              <a:t>Encourager la </a:t>
            </a:r>
            <a:r>
              <a:rPr sz="2000" b="1" kern="0" dirty="0" smtClean="0">
                <a:solidFill>
                  <a:srgbClr val="0E4F6B"/>
                </a:solidFill>
                <a:latin typeface="Calibri" panose="020F0502020204030204"/>
                <a:sym typeface="Helvetica"/>
              </a:rPr>
              <a:t>collaboration</a:t>
            </a:r>
            <a:endParaRPr sz="2000" b="1" kern="0" dirty="0">
              <a:solidFill>
                <a:srgbClr val="0E4F6B"/>
              </a:solidFill>
              <a:latin typeface="Calibri" panose="020F0502020204030204"/>
              <a:sym typeface="Helvetica"/>
            </a:endParaRPr>
          </a:p>
          <a:p>
            <a:pPr marL="342900" indent="-342900" defTabSz="410751" hangingPunct="0">
              <a:lnSpc>
                <a:spcPct val="150000"/>
              </a:lnSpc>
              <a:buFont typeface="Arial" panose="020B0604020202020204" pitchFamily="34" charset="0"/>
              <a:buChar char="•"/>
            </a:pPr>
            <a:r>
              <a:rPr sz="2000" b="1" kern="0" dirty="0" err="1">
                <a:solidFill>
                  <a:srgbClr val="0E4F6B"/>
                </a:solidFill>
                <a:latin typeface="Calibri" panose="020F0502020204030204"/>
                <a:sym typeface="Helvetica"/>
              </a:rPr>
              <a:t>Connaitre</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ses</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limites</a:t>
            </a:r>
            <a:r>
              <a:rPr sz="2000" b="1" kern="0" dirty="0">
                <a:solidFill>
                  <a:srgbClr val="0E4F6B"/>
                </a:solidFill>
                <a:latin typeface="Calibri" panose="020F0502020204030204"/>
                <a:sym typeface="Helvetica"/>
              </a:rPr>
              <a:t> et demander du </a:t>
            </a:r>
            <a:r>
              <a:rPr sz="2000" b="1" kern="0" dirty="0" err="1">
                <a:solidFill>
                  <a:srgbClr val="0E4F6B"/>
                </a:solidFill>
                <a:latin typeface="Calibri" panose="020F0502020204030204"/>
                <a:sym typeface="Helvetica"/>
              </a:rPr>
              <a:t>relais</a:t>
            </a:r>
            <a:r>
              <a:rPr sz="2000" b="1" kern="0" dirty="0">
                <a:solidFill>
                  <a:srgbClr val="0E4F6B"/>
                </a:solidFill>
                <a:latin typeface="Calibri" panose="020F0502020204030204"/>
                <a:sym typeface="Helvetica"/>
              </a:rPr>
              <a:t>   </a:t>
            </a:r>
          </a:p>
          <a:p>
            <a:pPr marL="342900" indent="-342900" defTabSz="410751" hangingPunct="0">
              <a:lnSpc>
                <a:spcPct val="150000"/>
              </a:lnSpc>
              <a:buFont typeface="Arial" panose="020B0604020202020204" pitchFamily="34" charset="0"/>
              <a:buChar char="•"/>
            </a:pPr>
            <a:r>
              <a:rPr sz="2000" b="1" kern="0" dirty="0" err="1">
                <a:solidFill>
                  <a:srgbClr val="0E4F6B"/>
                </a:solidFill>
                <a:latin typeface="Calibri" panose="020F0502020204030204"/>
                <a:sym typeface="Helvetica"/>
              </a:rPr>
              <a:t>Avoir</a:t>
            </a:r>
            <a:r>
              <a:rPr sz="2000" b="1" kern="0" dirty="0">
                <a:solidFill>
                  <a:srgbClr val="0E4F6B"/>
                </a:solidFill>
                <a:latin typeface="Calibri" panose="020F0502020204030204"/>
                <a:sym typeface="Helvetica"/>
              </a:rPr>
              <a:t> des temps de relaxation, </a:t>
            </a:r>
            <a:r>
              <a:rPr sz="2000" b="1" kern="0" dirty="0" err="1">
                <a:solidFill>
                  <a:srgbClr val="0E4F6B"/>
                </a:solidFill>
                <a:latin typeface="Calibri" panose="020F0502020204030204"/>
                <a:sym typeface="Helvetica"/>
              </a:rPr>
              <a:t>étirements</a:t>
            </a:r>
            <a:r>
              <a:rPr sz="2000" b="1" kern="0" dirty="0">
                <a:solidFill>
                  <a:srgbClr val="0E4F6B"/>
                </a:solidFill>
                <a:latin typeface="Calibri" panose="020F0502020204030204"/>
                <a:sym typeface="Helvetica"/>
              </a:rPr>
              <a:t>, </a:t>
            </a:r>
            <a:r>
              <a:rPr sz="2000" b="1" kern="0" dirty="0" err="1">
                <a:solidFill>
                  <a:srgbClr val="0E4F6B"/>
                </a:solidFill>
                <a:latin typeface="Calibri" panose="020F0502020204030204"/>
                <a:sym typeface="Helvetica"/>
              </a:rPr>
              <a:t>méditation</a:t>
            </a:r>
            <a:r>
              <a:rPr sz="2000" b="1" kern="0" dirty="0">
                <a:solidFill>
                  <a:srgbClr val="0E4F6B"/>
                </a:solidFill>
                <a:latin typeface="Calibri" panose="020F0502020204030204"/>
                <a:sym typeface="Helvetica"/>
              </a:rPr>
              <a:t> </a:t>
            </a:r>
          </a:p>
        </p:txBody>
      </p:sp>
      <p:sp>
        <p:nvSpPr>
          <p:cNvPr id="391" name="Psychologie…"/>
          <p:cNvSpPr txBox="1"/>
          <p:nvPr/>
        </p:nvSpPr>
        <p:spPr>
          <a:xfrm>
            <a:off x="1281216" y="604400"/>
            <a:ext cx="9543815" cy="883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algn="ctr" defTabSz="914367" hangingPunct="0">
              <a:defRPr sz="4500">
                <a:solidFill>
                  <a:srgbClr val="114A68"/>
                </a:solidFill>
                <a:latin typeface="Times Roman"/>
                <a:ea typeface="Times Roman"/>
                <a:cs typeface="Times Roman"/>
                <a:sym typeface="Times Roman"/>
              </a:defRPr>
            </a:pPr>
            <a:r>
              <a:rPr sz="3164" b="1" kern="0" dirty="0" err="1">
                <a:solidFill>
                  <a:srgbClr val="114A68"/>
                </a:solidFill>
                <a:latin typeface="Times Roman"/>
                <a:sym typeface="Times Roman"/>
              </a:rPr>
              <a:t>Recréer</a:t>
            </a:r>
            <a:r>
              <a:rPr sz="3164" b="1" kern="0" dirty="0">
                <a:solidFill>
                  <a:srgbClr val="114A68"/>
                </a:solidFill>
                <a:latin typeface="Times Roman"/>
                <a:sym typeface="Times Roman"/>
              </a:rPr>
              <a:t> un </a:t>
            </a:r>
            <a:r>
              <a:rPr sz="3164" b="1" kern="0" dirty="0" err="1">
                <a:solidFill>
                  <a:srgbClr val="114A68"/>
                </a:solidFill>
                <a:latin typeface="Times Roman"/>
                <a:sym typeface="Times Roman"/>
              </a:rPr>
              <a:t>attachement</a:t>
            </a:r>
            <a:r>
              <a:rPr sz="3164" b="1" kern="0" dirty="0">
                <a:solidFill>
                  <a:srgbClr val="114A68"/>
                </a:solidFill>
                <a:latin typeface="Times Roman"/>
                <a:sym typeface="Times Roman"/>
              </a:rPr>
              <a:t> </a:t>
            </a:r>
            <a:r>
              <a:rPr sz="3164" b="1" kern="0" dirty="0" err="1">
                <a:solidFill>
                  <a:srgbClr val="114A68"/>
                </a:solidFill>
                <a:latin typeface="Times Roman"/>
                <a:sym typeface="Times Roman"/>
              </a:rPr>
              <a:t>sécure</a:t>
            </a:r>
            <a:endParaRPr sz="3164" b="1" kern="0" dirty="0">
              <a:solidFill>
                <a:srgbClr val="114A68"/>
              </a:solidFill>
              <a:latin typeface="Times Roman"/>
              <a:sym typeface="Times Roman"/>
            </a:endParaRPr>
          </a:p>
          <a:p>
            <a:pPr defTabSz="914367" hangingPunct="0">
              <a:defRPr sz="3000">
                <a:solidFill>
                  <a:srgbClr val="114A68"/>
                </a:solidFill>
                <a:latin typeface="Times Roman"/>
                <a:ea typeface="Times Roman"/>
                <a:cs typeface="Times Roman"/>
                <a:sym typeface="Times Roman"/>
              </a:defRPr>
            </a:pPr>
            <a:r>
              <a:rPr sz="2109" kern="0" dirty="0" err="1">
                <a:solidFill>
                  <a:srgbClr val="114A68"/>
                </a:solidFill>
                <a:latin typeface="Times Roman"/>
                <a:sym typeface="Times Roman"/>
              </a:rPr>
              <a:t>En</a:t>
            </a:r>
            <a:r>
              <a:rPr sz="2109" kern="0" dirty="0">
                <a:solidFill>
                  <a:srgbClr val="114A68"/>
                </a:solidFill>
                <a:latin typeface="Times Roman"/>
                <a:sym typeface="Times Roman"/>
              </a:rPr>
              <a:t> </a:t>
            </a:r>
            <a:r>
              <a:rPr sz="2109" kern="0" dirty="0" err="1">
                <a:solidFill>
                  <a:srgbClr val="114A68"/>
                </a:solidFill>
                <a:latin typeface="Times Roman"/>
                <a:sym typeface="Times Roman"/>
              </a:rPr>
              <a:t>développant</a:t>
            </a:r>
            <a:r>
              <a:rPr sz="2109" kern="0" dirty="0">
                <a:solidFill>
                  <a:srgbClr val="114A68"/>
                </a:solidFill>
                <a:latin typeface="Times Roman"/>
                <a:sym typeface="Times Roman"/>
              </a:rPr>
              <a:t> les </a:t>
            </a:r>
            <a:r>
              <a:rPr sz="2109" kern="0" dirty="0" err="1">
                <a:solidFill>
                  <a:srgbClr val="114A68"/>
                </a:solidFill>
                <a:latin typeface="Times Roman"/>
                <a:sym typeface="Times Roman"/>
              </a:rPr>
              <a:t>connexions</a:t>
            </a:r>
            <a:r>
              <a:rPr sz="2109" kern="0" dirty="0">
                <a:solidFill>
                  <a:srgbClr val="114A68"/>
                </a:solidFill>
                <a:latin typeface="Times Roman"/>
                <a:sym typeface="Times Roman"/>
              </a:rPr>
              <a:t> entre le </a:t>
            </a:r>
            <a:r>
              <a:rPr sz="2109" kern="0" dirty="0" err="1">
                <a:solidFill>
                  <a:srgbClr val="114A68"/>
                </a:solidFill>
                <a:latin typeface="Times Roman"/>
                <a:sym typeface="Times Roman"/>
              </a:rPr>
              <a:t>cerveau</a:t>
            </a:r>
            <a:r>
              <a:rPr sz="2109" kern="0" dirty="0">
                <a:solidFill>
                  <a:srgbClr val="114A68"/>
                </a:solidFill>
                <a:latin typeface="Times Roman"/>
                <a:sym typeface="Times Roman"/>
              </a:rPr>
              <a:t> </a:t>
            </a:r>
            <a:r>
              <a:rPr sz="2109" kern="0" dirty="0" err="1">
                <a:solidFill>
                  <a:srgbClr val="114A68"/>
                </a:solidFill>
                <a:latin typeface="Times Roman"/>
                <a:sym typeface="Times Roman"/>
              </a:rPr>
              <a:t>limbique</a:t>
            </a:r>
            <a:r>
              <a:rPr sz="2109" kern="0" dirty="0">
                <a:solidFill>
                  <a:srgbClr val="114A68"/>
                </a:solidFill>
                <a:latin typeface="Times Roman"/>
                <a:sym typeface="Times Roman"/>
              </a:rPr>
              <a:t> et le cortex </a:t>
            </a:r>
            <a:r>
              <a:rPr sz="2109" kern="0" dirty="0" err="1">
                <a:solidFill>
                  <a:srgbClr val="114A68"/>
                </a:solidFill>
                <a:latin typeface="Times Roman"/>
                <a:sym typeface="Times Roman"/>
              </a:rPr>
              <a:t>pré</a:t>
            </a:r>
            <a:r>
              <a:rPr sz="2109" kern="0" dirty="0">
                <a:solidFill>
                  <a:srgbClr val="114A68"/>
                </a:solidFill>
                <a:latin typeface="Times Roman"/>
                <a:sym typeface="Times Roman"/>
              </a:rPr>
              <a:t>-frontal   </a:t>
            </a:r>
          </a:p>
        </p:txBody>
      </p:sp>
      <p:pic>
        <p:nvPicPr>
          <p:cNvPr id="8"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5031" y="68662"/>
            <a:ext cx="1233081" cy="1233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89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exte"/>
          <p:cNvSpPr txBox="1"/>
          <p:nvPr/>
        </p:nvSpPr>
        <p:spPr>
          <a:xfrm>
            <a:off x="1673955" y="-122931"/>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395" name="Approche…"/>
          <p:cNvSpPr txBox="1"/>
          <p:nvPr/>
        </p:nvSpPr>
        <p:spPr>
          <a:xfrm>
            <a:off x="6599105" y="2151630"/>
            <a:ext cx="4909792" cy="197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algn="ctr" defTabSz="457184" hangingPunct="0">
              <a:defRPr sz="4400">
                <a:solidFill>
                  <a:srgbClr val="7A5E63"/>
                </a:solidFill>
                <a:latin typeface="Calibri"/>
                <a:ea typeface="Calibri"/>
                <a:cs typeface="Calibri"/>
                <a:sym typeface="Calibri"/>
              </a:defRPr>
            </a:pPr>
            <a:r>
              <a:rPr sz="3094" b="1" kern="0" dirty="0" err="1">
                <a:solidFill>
                  <a:srgbClr val="0E4F6B"/>
                </a:solidFill>
                <a:latin typeface="Calibri"/>
                <a:cs typeface="Calibri"/>
                <a:sym typeface="Calibri"/>
              </a:rPr>
              <a:t>Approche</a:t>
            </a:r>
            <a:r>
              <a:rPr sz="3094" b="1" kern="0" dirty="0">
                <a:solidFill>
                  <a:srgbClr val="0E4F6B"/>
                </a:solidFill>
                <a:latin typeface="Calibri"/>
                <a:cs typeface="Calibri"/>
                <a:sym typeface="Calibri"/>
              </a:rPr>
              <a:t> </a:t>
            </a:r>
          </a:p>
          <a:p>
            <a:pPr algn="ctr" defTabSz="457184" hangingPunct="0">
              <a:defRPr sz="4400">
                <a:solidFill>
                  <a:srgbClr val="7A5E63"/>
                </a:solidFill>
                <a:latin typeface="Calibri"/>
                <a:ea typeface="Calibri"/>
                <a:cs typeface="Calibri"/>
                <a:sym typeface="Calibri"/>
              </a:defRPr>
            </a:pPr>
            <a:r>
              <a:rPr sz="3094" b="1" kern="0" dirty="0" err="1">
                <a:solidFill>
                  <a:srgbClr val="0E4F6B"/>
                </a:solidFill>
                <a:latin typeface="Calibri"/>
                <a:cs typeface="Calibri"/>
                <a:sym typeface="Calibri"/>
              </a:rPr>
              <a:t>développementale</a:t>
            </a:r>
            <a:r>
              <a:rPr sz="3094" b="1" kern="0" dirty="0">
                <a:solidFill>
                  <a:srgbClr val="0E4F6B"/>
                </a:solidFill>
                <a:latin typeface="Calibri"/>
                <a:cs typeface="Calibri"/>
                <a:sym typeface="Calibri"/>
              </a:rPr>
              <a:t>  </a:t>
            </a:r>
          </a:p>
          <a:p>
            <a:pPr algn="ctr" defTabSz="457184" hangingPunct="0">
              <a:defRPr sz="4400">
                <a:solidFill>
                  <a:srgbClr val="7A5E63"/>
                </a:solidFill>
                <a:latin typeface="Calibri"/>
                <a:ea typeface="Calibri"/>
                <a:cs typeface="Calibri"/>
                <a:sym typeface="Calibri"/>
              </a:defRPr>
            </a:pPr>
            <a:r>
              <a:rPr sz="3094" b="1" kern="0" dirty="0">
                <a:solidFill>
                  <a:srgbClr val="0E4F6B"/>
                </a:solidFill>
                <a:latin typeface="Calibri"/>
                <a:cs typeface="Calibri"/>
                <a:sym typeface="Calibri"/>
              </a:rPr>
              <a:t>de la </a:t>
            </a:r>
            <a:r>
              <a:rPr lang="fr-FR" sz="3094" b="1" kern="0" dirty="0" err="1">
                <a:solidFill>
                  <a:srgbClr val="0E4F6B"/>
                </a:solidFill>
                <a:latin typeface="Calibri"/>
                <a:cs typeface="Calibri"/>
                <a:sym typeface="Calibri"/>
              </a:rPr>
              <a:t>p</a:t>
            </a:r>
            <a:r>
              <a:rPr sz="3094" b="1" kern="0" dirty="0" err="1" smtClean="0">
                <a:solidFill>
                  <a:srgbClr val="0E4F6B"/>
                </a:solidFill>
                <a:latin typeface="Calibri"/>
                <a:cs typeface="Calibri"/>
                <a:sym typeface="Calibri"/>
              </a:rPr>
              <a:t>leine</a:t>
            </a:r>
            <a:r>
              <a:rPr sz="3094" b="1" kern="0" dirty="0" smtClean="0">
                <a:solidFill>
                  <a:srgbClr val="0E4F6B"/>
                </a:solidFill>
                <a:latin typeface="Calibri"/>
                <a:cs typeface="Calibri"/>
                <a:sym typeface="Calibri"/>
              </a:rPr>
              <a:t> </a:t>
            </a:r>
            <a:r>
              <a:rPr lang="fr-FR" sz="3094" b="1" kern="0" dirty="0">
                <a:solidFill>
                  <a:srgbClr val="0E4F6B"/>
                </a:solidFill>
                <a:latin typeface="Calibri"/>
                <a:cs typeface="Calibri"/>
                <a:sym typeface="Calibri"/>
              </a:rPr>
              <a:t>c</a:t>
            </a:r>
            <a:r>
              <a:rPr sz="3094" b="1" kern="0" dirty="0" err="1" smtClean="0">
                <a:solidFill>
                  <a:srgbClr val="0E4F6B"/>
                </a:solidFill>
                <a:latin typeface="Calibri"/>
                <a:cs typeface="Calibri"/>
                <a:sym typeface="Calibri"/>
              </a:rPr>
              <a:t>onscience</a:t>
            </a:r>
            <a:endParaRPr sz="3094" b="1" kern="0" dirty="0">
              <a:solidFill>
                <a:srgbClr val="0E4F6B"/>
              </a:solidFill>
              <a:latin typeface="Calibri"/>
              <a:cs typeface="Calibri"/>
              <a:sym typeface="Calibri"/>
            </a:endParaRPr>
          </a:p>
          <a:p>
            <a:pPr algn="ctr" defTabSz="457184" hangingPunct="0">
              <a:defRPr sz="4400">
                <a:solidFill>
                  <a:srgbClr val="7A5E63"/>
                </a:solidFill>
                <a:latin typeface="Calibri"/>
                <a:ea typeface="Calibri"/>
                <a:cs typeface="Calibri"/>
                <a:sym typeface="Calibri"/>
              </a:defRPr>
            </a:pPr>
            <a:r>
              <a:rPr lang="fr-FR" sz="3094" kern="0" dirty="0">
                <a:solidFill>
                  <a:srgbClr val="0E4F6B"/>
                </a:solidFill>
                <a:latin typeface="Calibri"/>
                <a:cs typeface="Calibri"/>
                <a:sym typeface="Calibri"/>
              </a:rPr>
              <a:t>a</a:t>
            </a:r>
            <a:r>
              <a:rPr sz="3094" kern="0" dirty="0" err="1" smtClean="0">
                <a:solidFill>
                  <a:srgbClr val="0E4F6B"/>
                </a:solidFill>
                <a:latin typeface="Calibri"/>
                <a:cs typeface="Calibri"/>
                <a:sym typeface="Calibri"/>
              </a:rPr>
              <a:t>vec</a:t>
            </a:r>
            <a:r>
              <a:rPr sz="3094" kern="0" dirty="0" smtClean="0">
                <a:solidFill>
                  <a:srgbClr val="0E4F6B"/>
                </a:solidFill>
                <a:latin typeface="Calibri"/>
                <a:cs typeface="Calibri"/>
                <a:sym typeface="Calibri"/>
              </a:rPr>
              <a:t>  </a:t>
            </a:r>
            <a:endParaRPr sz="3094" kern="0" dirty="0">
              <a:solidFill>
                <a:srgbClr val="0E4F6B"/>
              </a:solidFill>
              <a:latin typeface="Calibri"/>
              <a:cs typeface="Calibri"/>
              <a:sym typeface="Calibri"/>
            </a:endParaRPr>
          </a:p>
        </p:txBody>
      </p:sp>
      <p:pic>
        <p:nvPicPr>
          <p:cNvPr id="396" name="Capture-3_580x.jpg" descr="Capture-3_580x.jpg"/>
          <p:cNvPicPr>
            <a:picLocks noChangeAspect="1"/>
          </p:cNvPicPr>
          <p:nvPr/>
        </p:nvPicPr>
        <p:blipFill>
          <a:blip r:embed="rId2">
            <a:extLst/>
          </a:blip>
          <a:stretch>
            <a:fillRect/>
          </a:stretch>
        </p:blipFill>
        <p:spPr>
          <a:xfrm>
            <a:off x="1673955" y="400832"/>
            <a:ext cx="4314838" cy="6457168"/>
          </a:xfrm>
          <a:prstGeom prst="rect">
            <a:avLst/>
          </a:prstGeom>
          <a:ln w="12700">
            <a:miter lim="400000"/>
          </a:ln>
        </p:spPr>
      </p:pic>
      <p:pic>
        <p:nvPicPr>
          <p:cNvPr id="397" name="Image 3" descr="Image 3"/>
          <p:cNvPicPr>
            <a:picLocks noChangeAspect="1"/>
          </p:cNvPicPr>
          <p:nvPr/>
        </p:nvPicPr>
        <p:blipFill>
          <a:blip r:embed="rId3">
            <a:extLst/>
          </a:blip>
          <a:stretch>
            <a:fillRect/>
          </a:stretch>
        </p:blipFill>
        <p:spPr>
          <a:xfrm>
            <a:off x="7130863" y="4128388"/>
            <a:ext cx="3093792" cy="1408320"/>
          </a:xfrm>
          <a:prstGeom prst="rect">
            <a:avLst/>
          </a:prstGeom>
          <a:ln w="12700">
            <a:miter lim="400000"/>
          </a:ln>
        </p:spPr>
      </p:pic>
      <p:pic>
        <p:nvPicPr>
          <p:cNvPr id="9"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6012" y="0"/>
            <a:ext cx="1265769" cy="126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23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5</a:t>
            </a:fld>
            <a:endParaRPr lang="fr-FR" dirty="0"/>
          </a:p>
        </p:txBody>
      </p:sp>
      <p:sp>
        <p:nvSpPr>
          <p:cNvPr id="11" name="Titre 10"/>
          <p:cNvSpPr txBox="1">
            <a:spLocks noGrp="1"/>
          </p:cNvSpPr>
          <p:nvPr>
            <p:ph type="title"/>
          </p:nvPr>
        </p:nvSpPr>
        <p:spPr>
          <a:xfrm>
            <a:off x="1288800" y="315159"/>
            <a:ext cx="10515600" cy="535531"/>
          </a:xfrm>
          <a:prstGeom prst="rect">
            <a:avLst/>
          </a:prstGeom>
          <a:noFill/>
        </p:spPr>
        <p:txBody>
          <a:bodyPr wrap="square" rtlCol="0">
            <a:spAutoFit/>
          </a:bodyPr>
          <a:lstStyle/>
          <a:p>
            <a:pPr fontAlgn="base">
              <a:spcAft>
                <a:spcPct val="0"/>
              </a:spcAft>
            </a:pPr>
            <a:r>
              <a:rPr lang="fr-FR" sz="3200" cap="all" dirty="0">
                <a:solidFill>
                  <a:srgbClr val="3AAADC"/>
                </a:solidFill>
                <a:latin typeface="+mn-lt"/>
              </a:rPr>
              <a:t>Démographie </a:t>
            </a:r>
            <a:r>
              <a:rPr lang="fr-FR" sz="3200" cap="all" dirty="0" smtClean="0">
                <a:solidFill>
                  <a:srgbClr val="3AAADC"/>
                </a:solidFill>
                <a:latin typeface="+mn-lt"/>
              </a:rPr>
              <a:t>générale</a:t>
            </a:r>
            <a:endParaRPr lang="fr-FR" sz="3200" cap="all" dirty="0">
              <a:solidFill>
                <a:srgbClr val="3AAADC"/>
              </a:solidFill>
              <a:latin typeface="+mn-lt"/>
            </a:endParaRPr>
          </a:p>
        </p:txBody>
      </p:sp>
      <p:pic>
        <p:nvPicPr>
          <p:cNvPr id="13"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4988" y="0"/>
            <a:ext cx="1172423" cy="117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1770749" y="1354408"/>
            <a:ext cx="3765650" cy="4427082"/>
          </a:xfrm>
          <a:prstGeom prst="rect">
            <a:avLst/>
          </a:prstGeom>
        </p:spPr>
      </p:pic>
      <p:grpSp>
        <p:nvGrpSpPr>
          <p:cNvPr id="6" name="Groupe 5"/>
          <p:cNvGrpSpPr/>
          <p:nvPr/>
        </p:nvGrpSpPr>
        <p:grpSpPr>
          <a:xfrm>
            <a:off x="5983777" y="1441049"/>
            <a:ext cx="5486400" cy="4497513"/>
            <a:chOff x="6318000" y="1298812"/>
            <a:chExt cx="5486400" cy="4497513"/>
          </a:xfrm>
        </p:grpSpPr>
        <p:pic>
          <p:nvPicPr>
            <p:cNvPr id="7" name="Image 6"/>
            <p:cNvPicPr>
              <a:picLocks noChangeAspect="1"/>
            </p:cNvPicPr>
            <p:nvPr/>
          </p:nvPicPr>
          <p:blipFill>
            <a:blip r:embed="rId5"/>
            <a:stretch>
              <a:fillRect/>
            </a:stretch>
          </p:blipFill>
          <p:spPr>
            <a:xfrm>
              <a:off x="7190365" y="2772831"/>
              <a:ext cx="3463120" cy="1974199"/>
            </a:xfrm>
            <a:prstGeom prst="rect">
              <a:avLst/>
            </a:prstGeom>
          </p:spPr>
        </p:pic>
        <p:sp>
          <p:nvSpPr>
            <p:cNvPr id="8" name="Rectangle 7"/>
            <p:cNvSpPr/>
            <p:nvPr/>
          </p:nvSpPr>
          <p:spPr>
            <a:xfrm>
              <a:off x="6318000" y="1298812"/>
              <a:ext cx="5486400" cy="101566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altLang="fr-FR" sz="2000" dirty="0"/>
                <a:t>Au dernier recensement, plus de 167 676 L</a:t>
              </a:r>
              <a:r>
                <a:rPr lang="fr-FR" altLang="fr-FR" sz="2000" dirty="0" smtClean="0"/>
                <a:t>igériens </a:t>
              </a:r>
              <a:r>
                <a:rPr lang="fr-FR" altLang="fr-FR" sz="2000" dirty="0"/>
                <a:t>de moins de 18 ans, soit 21,8% de la population départementale*</a:t>
              </a:r>
              <a:endParaRPr lang="fr-FR" altLang="fr-FR" sz="2000" dirty="0">
                <a:solidFill>
                  <a:srgbClr val="FF0000"/>
                </a:solidFill>
              </a:endParaRPr>
            </a:p>
          </p:txBody>
        </p:sp>
        <p:pic>
          <p:nvPicPr>
            <p:cNvPr id="9" name="Image 8"/>
            <p:cNvPicPr>
              <a:picLocks noChangeAspect="1"/>
            </p:cNvPicPr>
            <p:nvPr/>
          </p:nvPicPr>
          <p:blipFill>
            <a:blip r:embed="rId6"/>
            <a:stretch>
              <a:fillRect/>
            </a:stretch>
          </p:blipFill>
          <p:spPr>
            <a:xfrm>
              <a:off x="8936718" y="5663742"/>
              <a:ext cx="2417082" cy="132583"/>
            </a:xfrm>
            <a:prstGeom prst="rect">
              <a:avLst/>
            </a:prstGeom>
          </p:spPr>
        </p:pic>
      </p:grpSp>
    </p:spTree>
    <p:extLst>
      <p:ext uri="{BB962C8B-B14F-4D97-AF65-F5344CB8AC3E}">
        <p14:creationId xmlns:p14="http://schemas.microsoft.com/office/powerpoint/2010/main" val="116473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e"/>
          <p:cNvSpPr txBox="1"/>
          <p:nvPr/>
        </p:nvSpPr>
        <p:spPr>
          <a:xfrm>
            <a:off x="2551022" y="751844"/>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01" name="page8image63143936.png" descr="page8image63143936.png"/>
          <p:cNvPicPr>
            <a:picLocks noChangeAspect="1"/>
          </p:cNvPicPr>
          <p:nvPr/>
        </p:nvPicPr>
        <p:blipFill>
          <a:blip r:embed="rId2">
            <a:extLst/>
          </a:blip>
          <a:stretch>
            <a:fillRect/>
          </a:stretch>
        </p:blipFill>
        <p:spPr>
          <a:xfrm>
            <a:off x="1613832" y="3429000"/>
            <a:ext cx="8932" cy="419683"/>
          </a:xfrm>
          <a:prstGeom prst="rect">
            <a:avLst/>
          </a:prstGeom>
          <a:ln w="12700">
            <a:miter lim="400000"/>
          </a:ln>
        </p:spPr>
      </p:pic>
      <p:sp>
        <p:nvSpPr>
          <p:cNvPr id="402" name="1. Les composantes du processus émotionnel…"/>
          <p:cNvSpPr txBox="1"/>
          <p:nvPr/>
        </p:nvSpPr>
        <p:spPr>
          <a:xfrm>
            <a:off x="2201941" y="799233"/>
            <a:ext cx="6088204" cy="737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spcBef>
                <a:spcPts val="844"/>
              </a:spcBef>
              <a:defRPr sz="3000">
                <a:latin typeface="Times Roman"/>
                <a:ea typeface="Times Roman"/>
                <a:cs typeface="Times Roman"/>
                <a:sym typeface="Times Roman"/>
              </a:defRPr>
            </a:pPr>
            <a:r>
              <a:rPr sz="2109" b="1" kern="0" dirty="0">
                <a:solidFill>
                  <a:srgbClr val="0E4F6B"/>
                </a:solidFill>
                <a:latin typeface="Times Roman"/>
                <a:sym typeface="Times Roman"/>
              </a:rPr>
              <a:t>1. Les </a:t>
            </a:r>
            <a:r>
              <a:rPr sz="2109" b="1" kern="0" dirty="0" err="1">
                <a:solidFill>
                  <a:srgbClr val="0E4F6B"/>
                </a:solidFill>
                <a:latin typeface="Times Roman"/>
                <a:sym typeface="Times Roman"/>
              </a:rPr>
              <a:t>composantes</a:t>
            </a:r>
            <a:r>
              <a:rPr sz="2109" b="1" kern="0" dirty="0">
                <a:solidFill>
                  <a:srgbClr val="0E4F6B"/>
                </a:solidFill>
                <a:latin typeface="Times Roman"/>
                <a:sym typeface="Times Roman"/>
              </a:rPr>
              <a:t> du </a:t>
            </a:r>
            <a:r>
              <a:rPr sz="2109" b="1" kern="0" dirty="0" err="1">
                <a:solidFill>
                  <a:srgbClr val="0E4F6B"/>
                </a:solidFill>
                <a:latin typeface="Times Roman"/>
                <a:sym typeface="Times Roman"/>
              </a:rPr>
              <a:t>processus</a:t>
            </a:r>
            <a:r>
              <a:rPr sz="2109" b="1" kern="0" dirty="0">
                <a:solidFill>
                  <a:srgbClr val="0E4F6B"/>
                </a:solidFill>
                <a:latin typeface="Times Roman"/>
                <a:sym typeface="Times Roman"/>
              </a:rPr>
              <a:t> </a:t>
            </a:r>
            <a:r>
              <a:rPr sz="2109" b="1" kern="0" dirty="0" err="1">
                <a:solidFill>
                  <a:srgbClr val="0E4F6B"/>
                </a:solidFill>
                <a:latin typeface="Times Roman"/>
                <a:sym typeface="Times Roman"/>
              </a:rPr>
              <a:t>émotionnel</a:t>
            </a:r>
            <a:r>
              <a:rPr sz="2109" b="1" kern="0" dirty="0">
                <a:solidFill>
                  <a:srgbClr val="0E4F6B"/>
                </a:solidFill>
                <a:latin typeface="Times Roman"/>
                <a:sym typeface="Times Roman"/>
              </a:rPr>
              <a:t> </a:t>
            </a:r>
          </a:p>
          <a:p>
            <a:pPr defTabSz="321457" hangingPunct="0">
              <a:spcBef>
                <a:spcPts val="844"/>
              </a:spcBef>
              <a:defRPr sz="2200">
                <a:latin typeface="Times Roman"/>
                <a:ea typeface="Times Roman"/>
                <a:cs typeface="Times Roman"/>
                <a:sym typeface="Times Roman"/>
              </a:defRPr>
            </a:pPr>
            <a:r>
              <a:rPr sz="1547" kern="0" dirty="0">
                <a:solidFill>
                  <a:srgbClr val="0E4F6B"/>
                </a:solidFill>
                <a:latin typeface="Times Roman"/>
                <a:sym typeface="Times Roman"/>
              </a:rPr>
              <a:t>(</a:t>
            </a:r>
            <a:r>
              <a:rPr sz="1547" kern="0" dirty="0" err="1">
                <a:solidFill>
                  <a:srgbClr val="0E4F6B"/>
                </a:solidFill>
                <a:latin typeface="Times Roman"/>
                <a:sym typeface="Times Roman"/>
              </a:rPr>
              <a:t>Philippot</a:t>
            </a:r>
            <a:r>
              <a:rPr sz="1547" kern="0" dirty="0">
                <a:solidFill>
                  <a:srgbClr val="0E4F6B"/>
                </a:solidFill>
                <a:latin typeface="Times Roman"/>
                <a:sym typeface="Times Roman"/>
              </a:rPr>
              <a:t>, P., Emotion et </a:t>
            </a:r>
            <a:r>
              <a:rPr sz="1547" kern="0" dirty="0" err="1">
                <a:solidFill>
                  <a:srgbClr val="0E4F6B"/>
                </a:solidFill>
                <a:latin typeface="Times Roman"/>
                <a:sym typeface="Times Roman"/>
              </a:rPr>
              <a:t>psychothérapie</a:t>
            </a:r>
            <a:r>
              <a:rPr sz="1547" kern="0" dirty="0">
                <a:solidFill>
                  <a:srgbClr val="0E4F6B"/>
                </a:solidFill>
                <a:latin typeface="Times Roman"/>
                <a:sym typeface="Times Roman"/>
              </a:rPr>
              <a:t>. </a:t>
            </a:r>
            <a:r>
              <a:rPr sz="1547" kern="0" dirty="0" err="1">
                <a:solidFill>
                  <a:srgbClr val="0E4F6B"/>
                </a:solidFill>
                <a:latin typeface="Times Roman"/>
                <a:sym typeface="Times Roman"/>
              </a:rPr>
              <a:t>Mardaga</a:t>
            </a:r>
            <a:r>
              <a:rPr sz="1547" kern="0" dirty="0">
                <a:solidFill>
                  <a:srgbClr val="0E4F6B"/>
                </a:solidFill>
                <a:latin typeface="Times Roman"/>
                <a:sym typeface="Times Roman"/>
              </a:rPr>
              <a:t>)</a:t>
            </a:r>
          </a:p>
        </p:txBody>
      </p:sp>
      <p:sp>
        <p:nvSpPr>
          <p:cNvPr id="403" name="Sentiment subjectif"/>
          <p:cNvSpPr txBox="1"/>
          <p:nvPr/>
        </p:nvSpPr>
        <p:spPr>
          <a:xfrm>
            <a:off x="7751716" y="1496293"/>
            <a:ext cx="1785744" cy="28847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000" b="1">
                <a:latin typeface="Times Roman"/>
                <a:ea typeface="Times Roman"/>
                <a:cs typeface="Times Roman"/>
                <a:sym typeface="Times Roman"/>
              </a:defRPr>
            </a:lvl1pPr>
          </a:lstStyle>
          <a:p>
            <a:pPr defTabSz="321457" hangingPunct="0">
              <a:spcBef>
                <a:spcPts val="844"/>
              </a:spcBef>
            </a:pPr>
            <a:r>
              <a:rPr sz="1406" kern="0">
                <a:solidFill>
                  <a:srgbClr val="000000"/>
                </a:solidFill>
              </a:rPr>
              <a:t>Sentiment subjectif </a:t>
            </a:r>
          </a:p>
        </p:txBody>
      </p:sp>
      <p:sp>
        <p:nvSpPr>
          <p:cNvPr id="404" name="Ovale"/>
          <p:cNvSpPr/>
          <p:nvPr/>
        </p:nvSpPr>
        <p:spPr>
          <a:xfrm>
            <a:off x="3178700" y="2280961"/>
            <a:ext cx="7098095" cy="2715762"/>
          </a:xfrm>
          <a:prstGeom prst="ellipse">
            <a:avLst/>
          </a:prstGeom>
          <a:solidFill>
            <a:srgbClr val="FFFFFF"/>
          </a:solidFill>
          <a:ln w="25400">
            <a:solidFill>
              <a:schemeClr val="accent1"/>
            </a:solidFill>
            <a:custDash>
              <a:ds d="200000" sp="200000"/>
            </a:custDash>
            <a:miter lim="400000"/>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05" name="Situation"/>
          <p:cNvSpPr txBox="1"/>
          <p:nvPr/>
        </p:nvSpPr>
        <p:spPr>
          <a:xfrm>
            <a:off x="2136985" y="3452794"/>
            <a:ext cx="892871" cy="28847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000" b="1">
                <a:latin typeface="Times Roman"/>
                <a:ea typeface="Times Roman"/>
                <a:cs typeface="Times Roman"/>
                <a:sym typeface="Times Roman"/>
              </a:defRPr>
            </a:lvl1pPr>
          </a:lstStyle>
          <a:p>
            <a:pPr defTabSz="321457" hangingPunct="0">
              <a:spcBef>
                <a:spcPts val="844"/>
              </a:spcBef>
            </a:pPr>
            <a:r>
              <a:rPr sz="1406" kern="0">
                <a:solidFill>
                  <a:srgbClr val="000000"/>
                </a:solidFill>
              </a:rPr>
              <a:t>Situation </a:t>
            </a:r>
          </a:p>
        </p:txBody>
      </p:sp>
      <p:sp>
        <p:nvSpPr>
          <p:cNvPr id="406" name="Evaluation"/>
          <p:cNvSpPr txBox="1"/>
          <p:nvPr/>
        </p:nvSpPr>
        <p:spPr>
          <a:xfrm>
            <a:off x="3694079" y="3452794"/>
            <a:ext cx="1035539" cy="28847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000" b="1">
                <a:latin typeface="Times Roman"/>
                <a:ea typeface="Times Roman"/>
                <a:cs typeface="Times Roman"/>
                <a:sym typeface="Times Roman"/>
              </a:defRPr>
            </a:lvl1pPr>
          </a:lstStyle>
          <a:p>
            <a:pPr defTabSz="321457" hangingPunct="0">
              <a:spcBef>
                <a:spcPts val="844"/>
              </a:spcBef>
            </a:pPr>
            <a:r>
              <a:rPr sz="1406" kern="0">
                <a:solidFill>
                  <a:srgbClr val="000000"/>
                </a:solidFill>
              </a:rPr>
              <a:t>Evaluation </a:t>
            </a:r>
          </a:p>
        </p:txBody>
      </p:sp>
      <p:sp>
        <p:nvSpPr>
          <p:cNvPr id="407" name="Te􏰁ndan􏰁ce à l􏰀’ac􏰂ti􏰒􏰁on"/>
          <p:cNvSpPr txBox="1"/>
          <p:nvPr/>
        </p:nvSpPr>
        <p:spPr>
          <a:xfrm>
            <a:off x="5550776" y="3452795"/>
            <a:ext cx="1800171" cy="288475"/>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000" b="1">
                <a:latin typeface="Times Roman"/>
                <a:ea typeface="Times Roman"/>
                <a:cs typeface="Times Roman"/>
                <a:sym typeface="Times Roman"/>
              </a:defRPr>
            </a:lvl1pPr>
          </a:lstStyle>
          <a:p>
            <a:pPr defTabSz="321457" hangingPunct="0">
              <a:spcBef>
                <a:spcPts val="844"/>
              </a:spcBef>
            </a:pPr>
            <a:r>
              <a:rPr sz="1406" kern="0">
                <a:solidFill>
                  <a:srgbClr val="000000"/>
                </a:solidFill>
              </a:rPr>
              <a:t>Tendance à l’action </a:t>
            </a:r>
          </a:p>
        </p:txBody>
      </p:sp>
      <p:sp>
        <p:nvSpPr>
          <p:cNvPr id="408" name="Physiologiques…"/>
          <p:cNvSpPr txBox="1"/>
          <p:nvPr/>
        </p:nvSpPr>
        <p:spPr>
          <a:xfrm>
            <a:off x="7950800" y="2845803"/>
            <a:ext cx="1562926" cy="1586074"/>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spcBef>
                <a:spcPts val="844"/>
              </a:spcBef>
              <a:defRPr sz="1900">
                <a:latin typeface="Times Roman"/>
                <a:ea typeface="Times Roman"/>
                <a:cs typeface="Times Roman"/>
                <a:sym typeface="Times Roman"/>
              </a:defRPr>
            </a:pPr>
            <a:endParaRPr sz="1336" kern="0">
              <a:solidFill>
                <a:srgbClr val="000000"/>
              </a:solidFill>
              <a:latin typeface="Times Roman"/>
              <a:sym typeface="Times Roman"/>
            </a:endParaRPr>
          </a:p>
          <a:p>
            <a:pPr defTabSz="321457" hangingPunct="0">
              <a:spcBef>
                <a:spcPts val="844"/>
              </a:spcBef>
              <a:defRPr sz="1900">
                <a:latin typeface="Times Roman"/>
                <a:ea typeface="Times Roman"/>
                <a:cs typeface="Times Roman"/>
                <a:sym typeface="Times Roman"/>
              </a:defRPr>
            </a:pPr>
            <a:r>
              <a:rPr sz="1336" kern="0">
                <a:solidFill>
                  <a:srgbClr val="000000"/>
                </a:solidFill>
                <a:latin typeface="Times Roman"/>
                <a:sym typeface="Times Roman"/>
              </a:rPr>
              <a:t>Physiologiques </a:t>
            </a:r>
          </a:p>
          <a:p>
            <a:pPr defTabSz="321457" hangingPunct="0">
              <a:spcBef>
                <a:spcPts val="844"/>
              </a:spcBef>
              <a:defRPr sz="1900">
                <a:latin typeface="Times Roman"/>
                <a:ea typeface="Times Roman"/>
                <a:cs typeface="Times Roman"/>
                <a:sym typeface="Times Roman"/>
              </a:defRPr>
            </a:pPr>
            <a:r>
              <a:rPr sz="1336" kern="0">
                <a:solidFill>
                  <a:srgbClr val="000000"/>
                </a:solidFill>
                <a:latin typeface="Times Roman"/>
                <a:sym typeface="Times Roman"/>
              </a:rPr>
              <a:t>Comportementales </a:t>
            </a:r>
          </a:p>
          <a:p>
            <a:pPr defTabSz="321457" hangingPunct="0">
              <a:spcBef>
                <a:spcPts val="844"/>
              </a:spcBef>
              <a:defRPr sz="1900">
                <a:latin typeface="Times Roman"/>
                <a:ea typeface="Times Roman"/>
                <a:cs typeface="Times Roman"/>
                <a:sym typeface="Times Roman"/>
              </a:defRPr>
            </a:pPr>
            <a:r>
              <a:rPr sz="1336" kern="0">
                <a:solidFill>
                  <a:srgbClr val="000000"/>
                </a:solidFill>
                <a:latin typeface="Times Roman"/>
                <a:sym typeface="Times Roman"/>
              </a:rPr>
              <a:t>Expressives </a:t>
            </a:r>
          </a:p>
          <a:p>
            <a:pPr defTabSz="321457" hangingPunct="0">
              <a:spcBef>
                <a:spcPts val="844"/>
              </a:spcBef>
              <a:defRPr sz="1900">
                <a:latin typeface="Times Roman"/>
                <a:ea typeface="Times Roman"/>
                <a:cs typeface="Times Roman"/>
                <a:sym typeface="Times Roman"/>
              </a:defRPr>
            </a:pPr>
            <a:r>
              <a:rPr sz="1336" kern="0">
                <a:solidFill>
                  <a:srgbClr val="000000"/>
                </a:solidFill>
                <a:latin typeface="Times Roman"/>
                <a:sym typeface="Times Roman"/>
              </a:rPr>
              <a:t>Cognitives</a:t>
            </a:r>
            <a:r>
              <a:rPr sz="1828" kern="0">
                <a:solidFill>
                  <a:srgbClr val="000000"/>
                </a:solidFill>
                <a:latin typeface="Times Roman"/>
                <a:sym typeface="Times Roman"/>
              </a:rPr>
              <a:t> </a:t>
            </a:r>
          </a:p>
        </p:txBody>
      </p:sp>
      <p:sp>
        <p:nvSpPr>
          <p:cNvPr id="409" name="Réponses"/>
          <p:cNvSpPr txBox="1"/>
          <p:nvPr/>
        </p:nvSpPr>
        <p:spPr>
          <a:xfrm>
            <a:off x="8157873" y="2774883"/>
            <a:ext cx="937755" cy="288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000" b="1">
                <a:latin typeface="Times Roman"/>
                <a:ea typeface="Times Roman"/>
                <a:cs typeface="Times Roman"/>
                <a:sym typeface="Times Roman"/>
              </a:defRPr>
            </a:lvl1pPr>
          </a:lstStyle>
          <a:p>
            <a:pPr defTabSz="321457" hangingPunct="0">
              <a:spcBef>
                <a:spcPts val="844"/>
              </a:spcBef>
            </a:pPr>
            <a:r>
              <a:rPr sz="1406" kern="0">
                <a:solidFill>
                  <a:srgbClr val="000000"/>
                </a:solidFill>
              </a:rPr>
              <a:t>Réponses</a:t>
            </a:r>
          </a:p>
        </p:txBody>
      </p:sp>
      <p:pic>
        <p:nvPicPr>
          <p:cNvPr id="410" name="page8image35289760.png" descr="page8image35289760.png"/>
          <p:cNvPicPr>
            <a:picLocks noChangeAspect="1"/>
          </p:cNvPicPr>
          <p:nvPr/>
        </p:nvPicPr>
        <p:blipFill>
          <a:blip r:embed="rId3">
            <a:extLst/>
          </a:blip>
          <a:stretch>
            <a:fillRect/>
          </a:stretch>
        </p:blipFill>
        <p:spPr>
          <a:xfrm>
            <a:off x="3113890" y="3458626"/>
            <a:ext cx="482191" cy="276814"/>
          </a:xfrm>
          <a:prstGeom prst="rect">
            <a:avLst/>
          </a:prstGeom>
          <a:ln w="12700">
            <a:miter lim="400000"/>
          </a:ln>
        </p:spPr>
      </p:pic>
      <p:sp>
        <p:nvSpPr>
          <p:cNvPr id="411" name="Texte"/>
          <p:cNvSpPr txBox="1"/>
          <p:nvPr/>
        </p:nvSpPr>
        <p:spPr>
          <a:xfrm>
            <a:off x="3208407" y="2954880"/>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12" name="page8image35289760.png" descr="page8image35289760.png"/>
          <p:cNvPicPr>
            <a:picLocks noChangeAspect="1"/>
          </p:cNvPicPr>
          <p:nvPr/>
        </p:nvPicPr>
        <p:blipFill>
          <a:blip r:embed="rId3">
            <a:extLst/>
          </a:blip>
          <a:stretch>
            <a:fillRect/>
          </a:stretch>
        </p:blipFill>
        <p:spPr>
          <a:xfrm>
            <a:off x="7408159" y="3458626"/>
            <a:ext cx="482191" cy="276814"/>
          </a:xfrm>
          <a:prstGeom prst="rect">
            <a:avLst/>
          </a:prstGeom>
          <a:ln w="12700">
            <a:miter lim="400000"/>
          </a:ln>
        </p:spPr>
      </p:pic>
      <p:sp>
        <p:nvSpPr>
          <p:cNvPr id="413" name="Texte"/>
          <p:cNvSpPr txBox="1"/>
          <p:nvPr/>
        </p:nvSpPr>
        <p:spPr>
          <a:xfrm>
            <a:off x="7309457" y="2986133"/>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14" name="page8image35289760.png" descr="page8image35289760.png"/>
          <p:cNvPicPr>
            <a:picLocks noChangeAspect="1"/>
          </p:cNvPicPr>
          <p:nvPr/>
        </p:nvPicPr>
        <p:blipFill>
          <a:blip r:embed="rId3">
            <a:extLst/>
          </a:blip>
          <a:stretch>
            <a:fillRect/>
          </a:stretch>
        </p:blipFill>
        <p:spPr>
          <a:xfrm>
            <a:off x="4817943" y="3458626"/>
            <a:ext cx="482191" cy="276814"/>
          </a:xfrm>
          <a:prstGeom prst="rect">
            <a:avLst/>
          </a:prstGeom>
          <a:ln w="12700">
            <a:miter lim="400000"/>
          </a:ln>
        </p:spPr>
      </p:pic>
      <p:sp>
        <p:nvSpPr>
          <p:cNvPr id="415" name="Texte"/>
          <p:cNvSpPr txBox="1"/>
          <p:nvPr/>
        </p:nvSpPr>
        <p:spPr>
          <a:xfrm>
            <a:off x="4840029" y="2986133"/>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416" name="Ligne"/>
          <p:cNvSpPr/>
          <p:nvPr/>
        </p:nvSpPr>
        <p:spPr>
          <a:xfrm flipV="1">
            <a:off x="8680672" y="1785962"/>
            <a:ext cx="2" cy="713751"/>
          </a:xfrm>
          <a:prstGeom prst="line">
            <a:avLst/>
          </a:prstGeom>
          <a:ln w="25400">
            <a:solidFill>
              <a:schemeClr val="accent1"/>
            </a:solidFill>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17" name="Sandrine Deplus 2021"/>
          <p:cNvSpPr txBox="1"/>
          <p:nvPr/>
        </p:nvSpPr>
        <p:spPr>
          <a:xfrm>
            <a:off x="5186161" y="6019918"/>
            <a:ext cx="1987723" cy="331756"/>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a:latin typeface="Calibri"/>
                <a:ea typeface="Calibri"/>
                <a:cs typeface="Calibri"/>
                <a:sym typeface="Calibri"/>
              </a:defRPr>
            </a:lvl1pPr>
          </a:lstStyle>
          <a:p>
            <a:pPr algn="ctr" defTabSz="410751" hangingPunct="0"/>
            <a:r>
              <a:rPr sz="1687" kern="0">
                <a:solidFill>
                  <a:srgbClr val="000000"/>
                </a:solidFill>
              </a:rPr>
              <a:t>Sandrine Deplus 2021</a:t>
            </a:r>
          </a:p>
        </p:txBody>
      </p:sp>
      <p:pic>
        <p:nvPicPr>
          <p:cNvPr id="23"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091" y="0"/>
            <a:ext cx="1246909" cy="124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4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age5image12499008.png" descr="page5image12499008.png"/>
          <p:cNvPicPr>
            <a:picLocks noChangeAspect="1"/>
          </p:cNvPicPr>
          <p:nvPr/>
        </p:nvPicPr>
        <p:blipFill>
          <a:blip r:embed="rId2">
            <a:extLst/>
          </a:blip>
          <a:stretch>
            <a:fillRect/>
          </a:stretch>
        </p:blipFill>
        <p:spPr>
          <a:xfrm>
            <a:off x="4775770" y="1192879"/>
            <a:ext cx="2536101" cy="875083"/>
          </a:xfrm>
          <a:prstGeom prst="rect">
            <a:avLst/>
          </a:prstGeom>
          <a:ln w="12700">
            <a:miter lim="400000"/>
          </a:ln>
        </p:spPr>
      </p:pic>
      <p:sp>
        <p:nvSpPr>
          <p:cNvPr id="421" name="Texte"/>
          <p:cNvSpPr txBox="1"/>
          <p:nvPr/>
        </p:nvSpPr>
        <p:spPr>
          <a:xfrm>
            <a:off x="4917317" y="2970803"/>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22" name="page5image12499008.png" descr="page5image12499008.png"/>
          <p:cNvPicPr>
            <a:picLocks noChangeAspect="1"/>
          </p:cNvPicPr>
          <p:nvPr/>
        </p:nvPicPr>
        <p:blipFill>
          <a:blip r:embed="rId2">
            <a:extLst/>
          </a:blip>
          <a:stretch>
            <a:fillRect/>
          </a:stretch>
        </p:blipFill>
        <p:spPr>
          <a:xfrm>
            <a:off x="4803780" y="2529248"/>
            <a:ext cx="2528252" cy="875085"/>
          </a:xfrm>
          <a:prstGeom prst="rect">
            <a:avLst/>
          </a:prstGeom>
          <a:ln w="12700">
            <a:miter lim="400000"/>
          </a:ln>
        </p:spPr>
      </p:pic>
      <p:sp>
        <p:nvSpPr>
          <p:cNvPr id="423" name="Texte"/>
          <p:cNvSpPr txBox="1"/>
          <p:nvPr/>
        </p:nvSpPr>
        <p:spPr>
          <a:xfrm>
            <a:off x="2843203" y="1460145"/>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24" name="page5image12499008.png" descr="page5image12499008.png"/>
          <p:cNvPicPr>
            <a:picLocks noChangeAspect="1"/>
          </p:cNvPicPr>
          <p:nvPr/>
        </p:nvPicPr>
        <p:blipFill>
          <a:blip r:embed="rId2">
            <a:extLst/>
          </a:blip>
          <a:stretch>
            <a:fillRect/>
          </a:stretch>
        </p:blipFill>
        <p:spPr>
          <a:xfrm>
            <a:off x="4770469" y="3870941"/>
            <a:ext cx="2555351" cy="875083"/>
          </a:xfrm>
          <a:prstGeom prst="rect">
            <a:avLst/>
          </a:prstGeom>
          <a:ln w="12700">
            <a:miter lim="400000"/>
          </a:ln>
        </p:spPr>
      </p:pic>
      <p:sp>
        <p:nvSpPr>
          <p:cNvPr id="425" name="Texte"/>
          <p:cNvSpPr txBox="1"/>
          <p:nvPr/>
        </p:nvSpPr>
        <p:spPr>
          <a:xfrm>
            <a:off x="2832702" y="3936767"/>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26" name="page5image12499008.png" descr="page5image12499008.png"/>
          <p:cNvPicPr>
            <a:picLocks noChangeAspect="1"/>
          </p:cNvPicPr>
          <p:nvPr/>
        </p:nvPicPr>
        <p:blipFill>
          <a:blip r:embed="rId2">
            <a:extLst/>
          </a:blip>
          <a:stretch>
            <a:fillRect/>
          </a:stretch>
        </p:blipFill>
        <p:spPr>
          <a:xfrm>
            <a:off x="4794355" y="5239533"/>
            <a:ext cx="2540232" cy="875083"/>
          </a:xfrm>
          <a:prstGeom prst="rect">
            <a:avLst/>
          </a:prstGeom>
          <a:ln w="12700">
            <a:miter lim="400000"/>
          </a:ln>
        </p:spPr>
      </p:pic>
      <p:sp>
        <p:nvSpPr>
          <p:cNvPr id="427" name="Texte"/>
          <p:cNvSpPr txBox="1"/>
          <p:nvPr/>
        </p:nvSpPr>
        <p:spPr>
          <a:xfrm>
            <a:off x="2843203" y="4151907"/>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28" name="page5image12498816.png" descr="page5image12498816.png"/>
          <p:cNvPicPr>
            <a:picLocks noChangeAspect="1"/>
          </p:cNvPicPr>
          <p:nvPr/>
        </p:nvPicPr>
        <p:blipFill>
          <a:blip r:embed="rId3">
            <a:extLst/>
          </a:blip>
          <a:stretch>
            <a:fillRect/>
          </a:stretch>
        </p:blipFill>
        <p:spPr>
          <a:xfrm>
            <a:off x="7784107" y="1238963"/>
            <a:ext cx="2178779" cy="750074"/>
          </a:xfrm>
          <a:prstGeom prst="rect">
            <a:avLst/>
          </a:prstGeom>
          <a:ln w="12700">
            <a:miter lim="400000"/>
          </a:ln>
        </p:spPr>
      </p:pic>
      <p:sp>
        <p:nvSpPr>
          <p:cNvPr id="429" name="Texte"/>
          <p:cNvSpPr txBox="1"/>
          <p:nvPr/>
        </p:nvSpPr>
        <p:spPr>
          <a:xfrm>
            <a:off x="3468098" y="5560293"/>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30" name="page5image12498816.png" descr="page5image12498816.png"/>
          <p:cNvPicPr>
            <a:picLocks noChangeAspect="1"/>
          </p:cNvPicPr>
          <p:nvPr/>
        </p:nvPicPr>
        <p:blipFill>
          <a:blip r:embed="rId3">
            <a:extLst/>
          </a:blip>
          <a:stretch>
            <a:fillRect/>
          </a:stretch>
        </p:blipFill>
        <p:spPr>
          <a:xfrm>
            <a:off x="7799532" y="3925762"/>
            <a:ext cx="2636443" cy="788802"/>
          </a:xfrm>
          <a:prstGeom prst="rect">
            <a:avLst/>
          </a:prstGeom>
          <a:ln w="12700">
            <a:miter lim="400000"/>
          </a:ln>
        </p:spPr>
      </p:pic>
      <p:sp>
        <p:nvSpPr>
          <p:cNvPr id="431" name="Texte"/>
          <p:cNvSpPr txBox="1"/>
          <p:nvPr/>
        </p:nvSpPr>
        <p:spPr>
          <a:xfrm>
            <a:off x="5006611" y="3033309"/>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32" name="page5image12498816.png" descr="page5image12498816.png"/>
          <p:cNvPicPr>
            <a:picLocks noChangeAspect="1"/>
          </p:cNvPicPr>
          <p:nvPr/>
        </p:nvPicPr>
        <p:blipFill>
          <a:blip r:embed="rId3">
            <a:extLst/>
          </a:blip>
          <a:stretch>
            <a:fillRect/>
          </a:stretch>
        </p:blipFill>
        <p:spPr>
          <a:xfrm>
            <a:off x="7799009" y="2582850"/>
            <a:ext cx="2291279" cy="788802"/>
          </a:xfrm>
          <a:prstGeom prst="rect">
            <a:avLst/>
          </a:prstGeom>
          <a:ln w="12700">
            <a:miter lim="400000"/>
          </a:ln>
        </p:spPr>
      </p:pic>
      <p:sp>
        <p:nvSpPr>
          <p:cNvPr id="433" name="Texte"/>
          <p:cNvSpPr txBox="1"/>
          <p:nvPr/>
        </p:nvSpPr>
        <p:spPr>
          <a:xfrm>
            <a:off x="7725911" y="2471372"/>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34" name="page5image12498816.png" descr="page5image12498816.png"/>
          <p:cNvPicPr>
            <a:picLocks noChangeAspect="1"/>
          </p:cNvPicPr>
          <p:nvPr/>
        </p:nvPicPr>
        <p:blipFill>
          <a:blip r:embed="rId3">
            <a:extLst/>
          </a:blip>
          <a:stretch>
            <a:fillRect/>
          </a:stretch>
        </p:blipFill>
        <p:spPr>
          <a:xfrm>
            <a:off x="7784107" y="5302038"/>
            <a:ext cx="2689125" cy="750072"/>
          </a:xfrm>
          <a:prstGeom prst="rect">
            <a:avLst/>
          </a:prstGeom>
          <a:ln w="12700">
            <a:miter lim="400000"/>
          </a:ln>
        </p:spPr>
      </p:pic>
      <p:sp>
        <p:nvSpPr>
          <p:cNvPr id="435" name="Texte"/>
          <p:cNvSpPr txBox="1"/>
          <p:nvPr/>
        </p:nvSpPr>
        <p:spPr>
          <a:xfrm>
            <a:off x="7815206" y="2560666"/>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436" name="Difficulté à inhiber…"/>
          <p:cNvSpPr txBox="1"/>
          <p:nvPr/>
        </p:nvSpPr>
        <p:spPr>
          <a:xfrm>
            <a:off x="4839749" y="1314948"/>
            <a:ext cx="2311529"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Difficulté</a:t>
            </a:r>
            <a:r>
              <a:rPr sz="1617" kern="0" dirty="0">
                <a:solidFill>
                  <a:srgbClr val="000000"/>
                </a:solidFill>
                <a:latin typeface="Times Roman"/>
                <a:sym typeface="Times Roman"/>
              </a:rPr>
              <a:t> à </a:t>
            </a:r>
            <a:r>
              <a:rPr sz="1617" kern="0" dirty="0" err="1">
                <a:solidFill>
                  <a:srgbClr val="000000"/>
                </a:solidFill>
                <a:latin typeface="Times Roman"/>
                <a:sym typeface="Times Roman"/>
              </a:rPr>
              <a:t>inhiber</a:t>
            </a:r>
            <a:r>
              <a:rPr sz="1617" kern="0" dirty="0">
                <a:solidFill>
                  <a:srgbClr val="000000"/>
                </a:solidFill>
                <a:latin typeface="Times Roman"/>
                <a:sym typeface="Times Roman"/>
              </a:rPr>
              <a:t> </a:t>
            </a:r>
          </a:p>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une</a:t>
            </a:r>
            <a:r>
              <a:rPr sz="1617" kern="0" dirty="0">
                <a:solidFill>
                  <a:srgbClr val="000000"/>
                </a:solidFill>
                <a:latin typeface="Times Roman"/>
                <a:sym typeface="Times Roman"/>
              </a:rPr>
              <a:t> </a:t>
            </a:r>
            <a:r>
              <a:rPr sz="1617" kern="0" dirty="0" err="1">
                <a:solidFill>
                  <a:srgbClr val="000000"/>
                </a:solidFill>
                <a:latin typeface="Times Roman"/>
                <a:sym typeface="Times Roman"/>
              </a:rPr>
              <a:t>réponse</a:t>
            </a:r>
            <a:r>
              <a:rPr sz="1617" kern="0" dirty="0">
                <a:solidFill>
                  <a:srgbClr val="000000"/>
                </a:solidFill>
                <a:latin typeface="Times Roman"/>
                <a:sym typeface="Times Roman"/>
              </a:rPr>
              <a:t> </a:t>
            </a:r>
            <a:r>
              <a:rPr sz="1617" kern="0" dirty="0" err="1">
                <a:solidFill>
                  <a:srgbClr val="000000"/>
                </a:solidFill>
                <a:latin typeface="Times Roman"/>
                <a:sym typeface="Times Roman"/>
              </a:rPr>
              <a:t>dominante</a:t>
            </a:r>
            <a:r>
              <a:rPr sz="1617" kern="0" dirty="0">
                <a:solidFill>
                  <a:srgbClr val="000000"/>
                </a:solidFill>
                <a:latin typeface="Times Roman"/>
                <a:sym typeface="Times Roman"/>
              </a:rPr>
              <a:t> </a:t>
            </a:r>
          </a:p>
        </p:txBody>
      </p:sp>
      <p:sp>
        <p:nvSpPr>
          <p:cNvPr id="437" name="Planification,…"/>
          <p:cNvSpPr txBox="1"/>
          <p:nvPr/>
        </p:nvSpPr>
        <p:spPr>
          <a:xfrm>
            <a:off x="4970153" y="2702413"/>
            <a:ext cx="1978105"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Planification</a:t>
            </a:r>
            <a:r>
              <a:rPr sz="1617" kern="0" dirty="0">
                <a:solidFill>
                  <a:srgbClr val="000000"/>
                </a:solidFill>
                <a:latin typeface="Times Roman"/>
                <a:sym typeface="Times Roman"/>
              </a:rPr>
              <a:t>, </a:t>
            </a:r>
          </a:p>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prise</a:t>
            </a:r>
            <a:r>
              <a:rPr sz="1617" kern="0" dirty="0">
                <a:solidFill>
                  <a:srgbClr val="000000"/>
                </a:solidFill>
                <a:latin typeface="Times Roman"/>
                <a:sym typeface="Times Roman"/>
              </a:rPr>
              <a:t> de </a:t>
            </a:r>
            <a:r>
              <a:rPr sz="1617" kern="0" dirty="0" err="1">
                <a:solidFill>
                  <a:srgbClr val="000000"/>
                </a:solidFill>
                <a:latin typeface="Times Roman"/>
                <a:sym typeface="Times Roman"/>
              </a:rPr>
              <a:t>décision</a:t>
            </a:r>
            <a:r>
              <a:rPr sz="1617" kern="0" dirty="0">
                <a:solidFill>
                  <a:srgbClr val="000000"/>
                </a:solidFill>
                <a:latin typeface="Times Roman"/>
                <a:sym typeface="Times Roman"/>
              </a:rPr>
              <a:t>, ... </a:t>
            </a:r>
          </a:p>
        </p:txBody>
      </p:sp>
      <p:sp>
        <p:nvSpPr>
          <p:cNvPr id="438" name="Difficulté à résister à…"/>
          <p:cNvSpPr txBox="1"/>
          <p:nvPr/>
        </p:nvSpPr>
        <p:spPr>
          <a:xfrm>
            <a:off x="4868328" y="4047270"/>
            <a:ext cx="2475036"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Difficulté</a:t>
            </a:r>
            <a:r>
              <a:rPr sz="1617" kern="0" dirty="0">
                <a:solidFill>
                  <a:srgbClr val="000000"/>
                </a:solidFill>
                <a:latin typeface="Times Roman"/>
                <a:sym typeface="Times Roman"/>
              </a:rPr>
              <a:t> à </a:t>
            </a:r>
            <a:r>
              <a:rPr sz="1617" kern="0" dirty="0" err="1">
                <a:solidFill>
                  <a:srgbClr val="000000"/>
                </a:solidFill>
                <a:latin typeface="Times Roman"/>
                <a:sym typeface="Times Roman"/>
              </a:rPr>
              <a:t>résister</a:t>
            </a:r>
            <a:r>
              <a:rPr sz="1617" kern="0" dirty="0">
                <a:solidFill>
                  <a:srgbClr val="000000"/>
                </a:solidFill>
                <a:latin typeface="Times Roman"/>
                <a:sym typeface="Times Roman"/>
              </a:rPr>
              <a:t> à </a:t>
            </a:r>
          </a:p>
          <a:p>
            <a:pPr defTabSz="321457" hangingPunct="0">
              <a:defRPr sz="2300">
                <a:latin typeface="Times Roman"/>
                <a:ea typeface="Times Roman"/>
                <a:cs typeface="Times Roman"/>
                <a:sym typeface="Times Roman"/>
              </a:defRPr>
            </a:pPr>
            <a:r>
              <a:rPr sz="1617" kern="0" dirty="0">
                <a:solidFill>
                  <a:srgbClr val="000000"/>
                </a:solidFill>
                <a:latin typeface="Times Roman"/>
                <a:sym typeface="Times Roman"/>
              </a:rPr>
              <a:t>des </a:t>
            </a:r>
            <a:r>
              <a:rPr sz="1617" kern="0" dirty="0" err="1">
                <a:solidFill>
                  <a:srgbClr val="000000"/>
                </a:solidFill>
                <a:latin typeface="Times Roman"/>
                <a:sym typeface="Times Roman"/>
              </a:rPr>
              <a:t>pensées</a:t>
            </a:r>
            <a:r>
              <a:rPr sz="1617" kern="0" dirty="0">
                <a:solidFill>
                  <a:srgbClr val="000000"/>
                </a:solidFill>
                <a:latin typeface="Times Roman"/>
                <a:sym typeface="Times Roman"/>
              </a:rPr>
              <a:t> </a:t>
            </a:r>
            <a:r>
              <a:rPr sz="1617" kern="0" dirty="0" err="1">
                <a:solidFill>
                  <a:srgbClr val="000000"/>
                </a:solidFill>
                <a:latin typeface="Times Roman"/>
                <a:sym typeface="Times Roman"/>
              </a:rPr>
              <a:t>distractrices</a:t>
            </a:r>
            <a:r>
              <a:rPr sz="1617" kern="0" dirty="0">
                <a:solidFill>
                  <a:srgbClr val="000000"/>
                </a:solidFill>
                <a:latin typeface="Times Roman"/>
                <a:sym typeface="Times Roman"/>
              </a:rPr>
              <a:t> </a:t>
            </a:r>
          </a:p>
        </p:txBody>
      </p:sp>
      <p:sp>
        <p:nvSpPr>
          <p:cNvPr id="439" name="Hypersensibilité aux…"/>
          <p:cNvSpPr txBox="1"/>
          <p:nvPr/>
        </p:nvSpPr>
        <p:spPr>
          <a:xfrm>
            <a:off x="4875464" y="5352975"/>
            <a:ext cx="2162449"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Hypersensibilité</a:t>
            </a:r>
            <a:r>
              <a:rPr sz="1617" kern="0" dirty="0">
                <a:solidFill>
                  <a:srgbClr val="000000"/>
                </a:solidFill>
                <a:latin typeface="Times Roman"/>
                <a:sym typeface="Times Roman"/>
              </a:rPr>
              <a:t> aux </a:t>
            </a:r>
          </a:p>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renforcements</a:t>
            </a:r>
            <a:r>
              <a:rPr sz="1617" kern="0" dirty="0">
                <a:solidFill>
                  <a:srgbClr val="000000"/>
                </a:solidFill>
                <a:latin typeface="Times Roman"/>
                <a:sym typeface="Times Roman"/>
              </a:rPr>
              <a:t> </a:t>
            </a:r>
            <a:r>
              <a:rPr sz="1617" kern="0" dirty="0" err="1">
                <a:solidFill>
                  <a:srgbClr val="000000"/>
                </a:solidFill>
                <a:latin typeface="Times Roman"/>
                <a:sym typeface="Times Roman"/>
              </a:rPr>
              <a:t>positifs</a:t>
            </a:r>
            <a:r>
              <a:rPr sz="1617" kern="0" dirty="0">
                <a:solidFill>
                  <a:srgbClr val="000000"/>
                </a:solidFill>
                <a:latin typeface="Times Roman"/>
                <a:sym typeface="Times Roman"/>
              </a:rPr>
              <a:t> </a:t>
            </a:r>
          </a:p>
        </p:txBody>
      </p:sp>
      <p:sp>
        <p:nvSpPr>
          <p:cNvPr id="440" name="Urgence"/>
          <p:cNvSpPr txBox="1"/>
          <p:nvPr/>
        </p:nvSpPr>
        <p:spPr>
          <a:xfrm>
            <a:off x="8460607" y="1446985"/>
            <a:ext cx="913711" cy="32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spcBef>
                <a:spcPts val="844"/>
              </a:spcBef>
              <a:defRPr sz="2300">
                <a:solidFill>
                  <a:srgbClr val="C00000"/>
                </a:solidFill>
                <a:latin typeface="Times Roman"/>
                <a:ea typeface="Times Roman"/>
                <a:cs typeface="Times Roman"/>
                <a:sym typeface="Times Roman"/>
              </a:defRPr>
            </a:pPr>
            <a:r>
              <a:rPr sz="1617" kern="0" dirty="0" err="1">
                <a:latin typeface="Times Roman"/>
                <a:sym typeface="Times Roman"/>
              </a:rPr>
              <a:t>Urgence</a:t>
            </a:r>
            <a:r>
              <a:rPr sz="1617" kern="0" dirty="0">
                <a:solidFill>
                  <a:srgbClr val="C00000"/>
                </a:solidFill>
                <a:latin typeface="Times Roman"/>
                <a:sym typeface="Times Roman"/>
              </a:rPr>
              <a:t> </a:t>
            </a:r>
          </a:p>
        </p:txBody>
      </p:sp>
      <p:sp>
        <p:nvSpPr>
          <p:cNvPr id="441" name="Manque de…"/>
          <p:cNvSpPr txBox="1"/>
          <p:nvPr/>
        </p:nvSpPr>
        <p:spPr>
          <a:xfrm>
            <a:off x="8224643" y="2702413"/>
            <a:ext cx="1410642"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defRPr sz="2300">
                <a:latin typeface="Times Roman"/>
                <a:ea typeface="Times Roman"/>
                <a:cs typeface="Times Roman"/>
                <a:sym typeface="Times Roman"/>
              </a:defRPr>
            </a:pPr>
            <a:r>
              <a:rPr sz="1617" kern="0" dirty="0" err="1">
                <a:solidFill>
                  <a:srgbClr val="000000"/>
                </a:solidFill>
                <a:latin typeface="Times Roman"/>
                <a:sym typeface="Times Roman"/>
              </a:rPr>
              <a:t>Manque</a:t>
            </a:r>
            <a:r>
              <a:rPr sz="1617" kern="0" dirty="0">
                <a:solidFill>
                  <a:srgbClr val="000000"/>
                </a:solidFill>
                <a:latin typeface="Times Roman"/>
                <a:sym typeface="Times Roman"/>
              </a:rPr>
              <a:t> de </a:t>
            </a:r>
          </a:p>
          <a:p>
            <a:pPr defTabSz="321457" hangingPunct="0">
              <a:defRPr sz="2300">
                <a:solidFill>
                  <a:srgbClr val="C00000"/>
                </a:solidFill>
                <a:latin typeface="Times Roman"/>
                <a:ea typeface="Times Roman"/>
                <a:cs typeface="Times Roman"/>
                <a:sym typeface="Times Roman"/>
              </a:defRPr>
            </a:pPr>
            <a:r>
              <a:rPr sz="1617" kern="0" dirty="0" err="1">
                <a:solidFill>
                  <a:srgbClr val="C00000"/>
                </a:solidFill>
                <a:latin typeface="Times Roman"/>
                <a:sym typeface="Times Roman"/>
              </a:rPr>
              <a:t>Préméditation</a:t>
            </a:r>
            <a:r>
              <a:rPr sz="1617" kern="0" dirty="0">
                <a:solidFill>
                  <a:srgbClr val="C00000"/>
                </a:solidFill>
                <a:latin typeface="Times Roman"/>
                <a:sym typeface="Times Roman"/>
              </a:rPr>
              <a:t> </a:t>
            </a:r>
          </a:p>
        </p:txBody>
      </p:sp>
      <p:sp>
        <p:nvSpPr>
          <p:cNvPr id="442" name="Manque de Persévérance"/>
          <p:cNvSpPr txBox="1"/>
          <p:nvPr/>
        </p:nvSpPr>
        <p:spPr>
          <a:xfrm>
            <a:off x="7875121" y="4171695"/>
            <a:ext cx="2507096" cy="32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spcBef>
                <a:spcPts val="844"/>
              </a:spcBef>
              <a:defRPr sz="2300">
                <a:latin typeface="Times Roman"/>
                <a:ea typeface="Times Roman"/>
                <a:cs typeface="Times Roman"/>
                <a:sym typeface="Times Roman"/>
              </a:defRPr>
            </a:pPr>
            <a:r>
              <a:rPr sz="1617" kern="0" dirty="0" err="1">
                <a:solidFill>
                  <a:srgbClr val="000000"/>
                </a:solidFill>
                <a:latin typeface="Times Roman"/>
                <a:sym typeface="Times Roman"/>
              </a:rPr>
              <a:t>Manque</a:t>
            </a:r>
            <a:r>
              <a:rPr sz="1617" kern="0" dirty="0">
                <a:solidFill>
                  <a:srgbClr val="000000"/>
                </a:solidFill>
                <a:latin typeface="Times Roman"/>
                <a:sym typeface="Times Roman"/>
              </a:rPr>
              <a:t> de </a:t>
            </a:r>
            <a:r>
              <a:rPr sz="1617" kern="0" dirty="0" err="1">
                <a:solidFill>
                  <a:srgbClr val="C00000"/>
                </a:solidFill>
                <a:latin typeface="Times Roman"/>
                <a:sym typeface="Times Roman"/>
              </a:rPr>
              <a:t>P</a:t>
            </a:r>
            <a:r>
              <a:rPr sz="1617" kern="0" dirty="0" err="1">
                <a:solidFill>
                  <a:srgbClr val="000000"/>
                </a:solidFill>
                <a:latin typeface="Times Roman"/>
                <a:sym typeface="Times Roman"/>
              </a:rPr>
              <a:t>ersévérance</a:t>
            </a:r>
            <a:r>
              <a:rPr sz="1617" kern="0" dirty="0">
                <a:solidFill>
                  <a:srgbClr val="000000"/>
                </a:solidFill>
                <a:latin typeface="Times Roman"/>
                <a:sym typeface="Times Roman"/>
              </a:rPr>
              <a:t> </a:t>
            </a:r>
          </a:p>
        </p:txBody>
      </p:sp>
      <p:sp>
        <p:nvSpPr>
          <p:cNvPr id="443" name="Recherche de Sensation"/>
          <p:cNvSpPr txBox="1"/>
          <p:nvPr/>
        </p:nvSpPr>
        <p:spPr>
          <a:xfrm>
            <a:off x="7954519" y="5500821"/>
            <a:ext cx="2402900" cy="32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defTabSz="321457" hangingPunct="0">
              <a:spcBef>
                <a:spcPts val="844"/>
              </a:spcBef>
              <a:defRPr sz="2300">
                <a:latin typeface="Times Roman"/>
                <a:ea typeface="Times Roman"/>
                <a:cs typeface="Times Roman"/>
                <a:sym typeface="Times Roman"/>
              </a:defRPr>
            </a:pPr>
            <a:r>
              <a:rPr sz="1617" kern="0" dirty="0" err="1">
                <a:solidFill>
                  <a:srgbClr val="000000"/>
                </a:solidFill>
                <a:latin typeface="Times Roman"/>
                <a:sym typeface="Times Roman"/>
              </a:rPr>
              <a:t>Recherche</a:t>
            </a:r>
            <a:r>
              <a:rPr sz="1617" kern="0" dirty="0">
                <a:solidFill>
                  <a:srgbClr val="000000"/>
                </a:solidFill>
                <a:latin typeface="Times Roman"/>
                <a:sym typeface="Times Roman"/>
              </a:rPr>
              <a:t> de </a:t>
            </a:r>
            <a:r>
              <a:rPr sz="1617" kern="0" dirty="0">
                <a:solidFill>
                  <a:srgbClr val="C00000"/>
                </a:solidFill>
                <a:latin typeface="Times Roman"/>
                <a:sym typeface="Times Roman"/>
              </a:rPr>
              <a:t>S</a:t>
            </a:r>
            <a:r>
              <a:rPr sz="1617" kern="0" dirty="0">
                <a:solidFill>
                  <a:srgbClr val="000000"/>
                </a:solidFill>
                <a:latin typeface="Times Roman"/>
                <a:sym typeface="Times Roman"/>
              </a:rPr>
              <a:t>ensation </a:t>
            </a:r>
          </a:p>
        </p:txBody>
      </p:sp>
      <p:pic>
        <p:nvPicPr>
          <p:cNvPr id="444" name="page5image6104416.png" descr="page5image6104416.png"/>
          <p:cNvPicPr>
            <a:picLocks noChangeAspect="1"/>
          </p:cNvPicPr>
          <p:nvPr/>
        </p:nvPicPr>
        <p:blipFill>
          <a:blip r:embed="rId4">
            <a:extLst/>
          </a:blip>
          <a:stretch>
            <a:fillRect/>
          </a:stretch>
        </p:blipFill>
        <p:spPr>
          <a:xfrm>
            <a:off x="1526489" y="1403379"/>
            <a:ext cx="3080335" cy="4332622"/>
          </a:xfrm>
          <a:prstGeom prst="rect">
            <a:avLst/>
          </a:prstGeom>
          <a:ln w="12700">
            <a:miter lim="400000"/>
          </a:ln>
        </p:spPr>
      </p:pic>
      <p:sp>
        <p:nvSpPr>
          <p:cNvPr id="445" name="Texte"/>
          <p:cNvSpPr txBox="1"/>
          <p:nvPr/>
        </p:nvSpPr>
        <p:spPr>
          <a:xfrm>
            <a:off x="-288014" y="-1169494"/>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446" name="Ligne"/>
          <p:cNvSpPr/>
          <p:nvPr/>
        </p:nvSpPr>
        <p:spPr>
          <a:xfrm>
            <a:off x="7309536" y="1630420"/>
            <a:ext cx="437172" cy="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47" name="Ligne"/>
          <p:cNvSpPr/>
          <p:nvPr/>
        </p:nvSpPr>
        <p:spPr>
          <a:xfrm>
            <a:off x="7337699" y="2987330"/>
            <a:ext cx="437172" cy="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48" name="Ligne"/>
          <p:cNvSpPr/>
          <p:nvPr/>
        </p:nvSpPr>
        <p:spPr>
          <a:xfrm>
            <a:off x="7318037" y="4308482"/>
            <a:ext cx="437172" cy="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49" name="Ligne"/>
          <p:cNvSpPr/>
          <p:nvPr/>
        </p:nvSpPr>
        <p:spPr>
          <a:xfrm>
            <a:off x="7332251" y="5679482"/>
            <a:ext cx="437172" cy="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50" name="L’impulsivité"/>
          <p:cNvSpPr txBox="1"/>
          <p:nvPr/>
        </p:nvSpPr>
        <p:spPr>
          <a:xfrm>
            <a:off x="5019908" y="360654"/>
            <a:ext cx="2378855" cy="50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4000">
                <a:solidFill>
                  <a:srgbClr val="7A5E63"/>
                </a:solidFill>
                <a:latin typeface="Times Roman"/>
                <a:ea typeface="Times Roman"/>
                <a:cs typeface="Times Roman"/>
                <a:sym typeface="Times Roman"/>
              </a:defRPr>
            </a:lvl1pPr>
          </a:lstStyle>
          <a:p>
            <a:pPr defTabSz="321457" hangingPunct="0">
              <a:spcBef>
                <a:spcPts val="844"/>
              </a:spcBef>
            </a:pPr>
            <a:r>
              <a:rPr sz="2812" b="1" kern="0" dirty="0" err="1">
                <a:solidFill>
                  <a:srgbClr val="0E4F6B"/>
                </a:solidFill>
              </a:rPr>
              <a:t>L’impulsivité</a:t>
            </a:r>
            <a:r>
              <a:rPr sz="2812" b="1" kern="0" dirty="0">
                <a:solidFill>
                  <a:srgbClr val="0E4F6B"/>
                </a:solidFill>
              </a:rPr>
              <a:t> </a:t>
            </a:r>
          </a:p>
        </p:txBody>
      </p:sp>
      <p:sp>
        <p:nvSpPr>
          <p:cNvPr id="451" name="Sandrine Deplus 2021"/>
          <p:cNvSpPr txBox="1"/>
          <p:nvPr/>
        </p:nvSpPr>
        <p:spPr>
          <a:xfrm>
            <a:off x="4896091" y="6405289"/>
            <a:ext cx="2018180" cy="331756"/>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a:latin typeface="Calibri"/>
                <a:ea typeface="Calibri"/>
                <a:cs typeface="Calibri"/>
                <a:sym typeface="Calibri"/>
              </a:defRPr>
            </a:lvl1pPr>
          </a:lstStyle>
          <a:p>
            <a:pPr algn="ctr" defTabSz="410751" hangingPunct="0"/>
            <a:r>
              <a:rPr sz="1687" b="1" kern="0" dirty="0">
                <a:solidFill>
                  <a:srgbClr val="000000"/>
                </a:solidFill>
              </a:rPr>
              <a:t>Sandrine </a:t>
            </a:r>
            <a:r>
              <a:rPr sz="1687" b="1" kern="0" dirty="0" err="1">
                <a:solidFill>
                  <a:srgbClr val="000000"/>
                </a:solidFill>
              </a:rPr>
              <a:t>Deplus</a:t>
            </a:r>
            <a:r>
              <a:rPr sz="1687" b="1" kern="0" dirty="0">
                <a:solidFill>
                  <a:srgbClr val="000000"/>
                </a:solidFill>
              </a:rPr>
              <a:t> 2021</a:t>
            </a:r>
          </a:p>
        </p:txBody>
      </p:sp>
      <p:pic>
        <p:nvPicPr>
          <p:cNvPr id="37"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546" y="30706"/>
            <a:ext cx="1284242" cy="128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4794355" y="112224"/>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76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Texte"/>
          <p:cNvSpPr txBox="1"/>
          <p:nvPr/>
        </p:nvSpPr>
        <p:spPr>
          <a:xfrm>
            <a:off x="3240591" y="3641624"/>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455" name="Approche concrète  de la Pleine Conscience"/>
          <p:cNvSpPr txBox="1"/>
          <p:nvPr/>
        </p:nvSpPr>
        <p:spPr>
          <a:xfrm>
            <a:off x="1601693" y="435435"/>
            <a:ext cx="8830503"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defTabSz="650240">
              <a:defRPr sz="3700">
                <a:solidFill>
                  <a:srgbClr val="7A5E63"/>
                </a:solidFill>
                <a:latin typeface="Calibri"/>
                <a:ea typeface="Calibri"/>
                <a:cs typeface="Calibri"/>
                <a:sym typeface="Calibri"/>
              </a:defRPr>
            </a:lvl1pPr>
          </a:lstStyle>
          <a:p>
            <a:pPr algn="ctr" defTabSz="457184" hangingPunct="0"/>
            <a:r>
              <a:rPr sz="2800" b="1" kern="0" dirty="0" err="1">
                <a:solidFill>
                  <a:srgbClr val="0E4F6B"/>
                </a:solidFill>
              </a:rPr>
              <a:t>Approche</a:t>
            </a:r>
            <a:r>
              <a:rPr sz="2800" b="1" kern="0" dirty="0">
                <a:solidFill>
                  <a:srgbClr val="0E4F6B"/>
                </a:solidFill>
              </a:rPr>
              <a:t> </a:t>
            </a:r>
            <a:r>
              <a:rPr sz="2800" b="1" kern="0" dirty="0" err="1" smtClean="0">
                <a:solidFill>
                  <a:srgbClr val="0E4F6B"/>
                </a:solidFill>
              </a:rPr>
              <a:t>concrète</a:t>
            </a:r>
            <a:r>
              <a:rPr sz="2800" b="1" kern="0" dirty="0" smtClean="0">
                <a:solidFill>
                  <a:srgbClr val="0E4F6B"/>
                </a:solidFill>
              </a:rPr>
              <a:t> </a:t>
            </a:r>
            <a:r>
              <a:rPr sz="2800" b="1" kern="0" dirty="0">
                <a:solidFill>
                  <a:srgbClr val="0E4F6B"/>
                </a:solidFill>
              </a:rPr>
              <a:t>de la </a:t>
            </a:r>
            <a:r>
              <a:rPr sz="2800" b="1" kern="0" dirty="0" err="1">
                <a:solidFill>
                  <a:srgbClr val="0E4F6B"/>
                </a:solidFill>
              </a:rPr>
              <a:t>Pleine</a:t>
            </a:r>
            <a:r>
              <a:rPr sz="2800" b="1" kern="0" dirty="0">
                <a:solidFill>
                  <a:srgbClr val="0E4F6B"/>
                </a:solidFill>
              </a:rPr>
              <a:t> Conscience </a:t>
            </a:r>
          </a:p>
        </p:txBody>
      </p:sp>
      <p:sp>
        <p:nvSpPr>
          <p:cNvPr id="456" name="Ligne"/>
          <p:cNvSpPr/>
          <p:nvPr/>
        </p:nvSpPr>
        <p:spPr>
          <a:xfrm flipH="1">
            <a:off x="5752973" y="3658628"/>
            <a:ext cx="437173" cy="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57" name="Ligne"/>
          <p:cNvSpPr/>
          <p:nvPr/>
        </p:nvSpPr>
        <p:spPr>
          <a:xfrm>
            <a:off x="5804951" y="2139568"/>
            <a:ext cx="437172" cy="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58" name="Ligne"/>
          <p:cNvSpPr/>
          <p:nvPr/>
        </p:nvSpPr>
        <p:spPr>
          <a:xfrm>
            <a:off x="7817155" y="2575945"/>
            <a:ext cx="2" cy="437172"/>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59" name="Ligne"/>
          <p:cNvSpPr/>
          <p:nvPr/>
        </p:nvSpPr>
        <p:spPr>
          <a:xfrm>
            <a:off x="6023536" y="4148117"/>
            <a:ext cx="2" cy="437173"/>
          </a:xfrm>
          <a:prstGeom prst="line">
            <a:avLst/>
          </a:prstGeom>
          <a:ln w="25400">
            <a:solidFill>
              <a:srgbClr val="C44230"/>
            </a:solidFill>
            <a:tailEnd type="triangle"/>
          </a:ln>
        </p:spPr>
        <p:txBody>
          <a:bodyPr lIns="32144" tIns="32144" rIns="32144" bIns="32144"/>
          <a:lstStyle/>
          <a:p>
            <a:pPr algn="ctr" defTabSz="410751" hangingPunct="0"/>
            <a:endParaRPr sz="1687" kern="0">
              <a:solidFill>
                <a:srgbClr val="000000"/>
              </a:solidFill>
              <a:latin typeface="Calibri" panose="020F0502020204030204"/>
              <a:sym typeface="Helvetica"/>
            </a:endParaRPr>
          </a:p>
        </p:txBody>
      </p:sp>
      <p:sp>
        <p:nvSpPr>
          <p:cNvPr id="460" name="Rectangle aux angles arrondis"/>
          <p:cNvSpPr/>
          <p:nvPr/>
        </p:nvSpPr>
        <p:spPr>
          <a:xfrm>
            <a:off x="2808906" y="1683001"/>
            <a:ext cx="2654568" cy="892944"/>
          </a:xfrm>
          <a:prstGeom prst="roundRect">
            <a:avLst>
              <a:gd name="adj" fmla="val 15000"/>
            </a:avLst>
          </a:prstGeom>
          <a:solidFill>
            <a:srgbClr val="FFFFFF"/>
          </a:solidFill>
          <a:ln w="25400">
            <a:solidFill>
              <a:schemeClr val="accent1"/>
            </a:solidFill>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61" name="Définir le Cadre et les objectifs"/>
          <p:cNvSpPr txBox="1"/>
          <p:nvPr/>
        </p:nvSpPr>
        <p:spPr>
          <a:xfrm>
            <a:off x="3275248" y="1854652"/>
            <a:ext cx="1760285"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algn="ctr" defTabSz="321457" hangingPunct="0">
              <a:spcBef>
                <a:spcPts val="0"/>
              </a:spcBef>
            </a:pPr>
            <a:r>
              <a:rPr sz="1617" kern="0" dirty="0" err="1"/>
              <a:t>Définir</a:t>
            </a:r>
            <a:r>
              <a:rPr sz="1617" kern="0" dirty="0"/>
              <a:t> le </a:t>
            </a:r>
            <a:r>
              <a:rPr lang="fr-FR" sz="1617" kern="0" dirty="0" smtClean="0"/>
              <a:t>c</a:t>
            </a:r>
            <a:r>
              <a:rPr sz="1617" kern="0" dirty="0" err="1" smtClean="0"/>
              <a:t>adre</a:t>
            </a:r>
            <a:r>
              <a:rPr sz="1617" kern="0" dirty="0" smtClean="0"/>
              <a:t> </a:t>
            </a:r>
            <a:endParaRPr lang="fr-FR" sz="1617" kern="0" dirty="0" smtClean="0"/>
          </a:p>
          <a:p>
            <a:pPr algn="ctr" defTabSz="321457" hangingPunct="0">
              <a:spcBef>
                <a:spcPts val="0"/>
              </a:spcBef>
            </a:pPr>
            <a:r>
              <a:rPr sz="1617" kern="0" dirty="0" smtClean="0"/>
              <a:t>et </a:t>
            </a:r>
            <a:r>
              <a:rPr sz="1617" kern="0" dirty="0"/>
              <a:t>les </a:t>
            </a:r>
            <a:r>
              <a:rPr sz="1617" kern="0" dirty="0" err="1"/>
              <a:t>objectifs</a:t>
            </a:r>
            <a:r>
              <a:rPr sz="1617" kern="0" dirty="0"/>
              <a:t> </a:t>
            </a:r>
          </a:p>
        </p:txBody>
      </p:sp>
      <p:sp>
        <p:nvSpPr>
          <p:cNvPr id="462" name="Rectangle aux angles arrondis"/>
          <p:cNvSpPr/>
          <p:nvPr/>
        </p:nvSpPr>
        <p:spPr>
          <a:xfrm>
            <a:off x="4749242" y="4746178"/>
            <a:ext cx="2654568" cy="892944"/>
          </a:xfrm>
          <a:prstGeom prst="roundRect">
            <a:avLst>
              <a:gd name="adj" fmla="val 15000"/>
            </a:avLst>
          </a:prstGeom>
          <a:solidFill>
            <a:srgbClr val="FFFFFF"/>
          </a:solidFill>
          <a:ln w="25400">
            <a:solidFill>
              <a:schemeClr val="accent1"/>
            </a:solidFill>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63" name="Rectangle aux angles arrondis"/>
          <p:cNvSpPr/>
          <p:nvPr/>
        </p:nvSpPr>
        <p:spPr>
          <a:xfrm>
            <a:off x="2898200" y="3115767"/>
            <a:ext cx="2654568" cy="892944"/>
          </a:xfrm>
          <a:prstGeom prst="roundRect">
            <a:avLst>
              <a:gd name="adj" fmla="val 15000"/>
            </a:avLst>
          </a:prstGeom>
          <a:solidFill>
            <a:srgbClr val="FFFFFF"/>
          </a:solidFill>
          <a:ln w="25400">
            <a:solidFill>
              <a:schemeClr val="accent1"/>
            </a:solidFill>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64" name="Rectangle aux angles arrondis"/>
          <p:cNvSpPr/>
          <p:nvPr/>
        </p:nvSpPr>
        <p:spPr>
          <a:xfrm>
            <a:off x="6494307" y="3115767"/>
            <a:ext cx="2654568" cy="892944"/>
          </a:xfrm>
          <a:prstGeom prst="roundRect">
            <a:avLst>
              <a:gd name="adj" fmla="val 15000"/>
            </a:avLst>
          </a:prstGeom>
          <a:solidFill>
            <a:srgbClr val="FFFFFF"/>
          </a:solidFill>
          <a:ln w="25400">
            <a:solidFill>
              <a:schemeClr val="accent1"/>
            </a:solidFill>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65" name="Rectangle aux angles arrondis"/>
          <p:cNvSpPr/>
          <p:nvPr/>
        </p:nvSpPr>
        <p:spPr>
          <a:xfrm>
            <a:off x="6494307" y="1619584"/>
            <a:ext cx="2654568" cy="892942"/>
          </a:xfrm>
          <a:prstGeom prst="roundRect">
            <a:avLst>
              <a:gd name="adj" fmla="val 15000"/>
            </a:avLst>
          </a:prstGeom>
          <a:solidFill>
            <a:srgbClr val="FFFFFF"/>
          </a:solidFill>
          <a:ln w="25400">
            <a:solidFill>
              <a:schemeClr val="accent1"/>
            </a:solidFill>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66" name="Entrainer : « Être présent pour sentir son corps »"/>
          <p:cNvSpPr txBox="1"/>
          <p:nvPr/>
        </p:nvSpPr>
        <p:spPr>
          <a:xfrm>
            <a:off x="6583600" y="1781138"/>
            <a:ext cx="2491033"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algn="ctr" defTabSz="321457" hangingPunct="0">
              <a:spcBef>
                <a:spcPts val="844"/>
              </a:spcBef>
            </a:pPr>
            <a:r>
              <a:rPr sz="1617" kern="0" dirty="0" err="1"/>
              <a:t>Entrainer</a:t>
            </a:r>
            <a:r>
              <a:rPr sz="1617" kern="0" dirty="0"/>
              <a:t> : « </a:t>
            </a:r>
            <a:r>
              <a:rPr sz="1617" kern="0" dirty="0" err="1"/>
              <a:t>Être</a:t>
            </a:r>
            <a:r>
              <a:rPr sz="1617" kern="0" dirty="0"/>
              <a:t> </a:t>
            </a:r>
            <a:r>
              <a:rPr sz="1617" kern="0" dirty="0" err="1"/>
              <a:t>présent</a:t>
            </a:r>
            <a:r>
              <a:rPr sz="1617" kern="0" dirty="0"/>
              <a:t> pour </a:t>
            </a:r>
            <a:r>
              <a:rPr sz="1617" kern="0" dirty="0" err="1"/>
              <a:t>sentir</a:t>
            </a:r>
            <a:r>
              <a:rPr sz="1617" kern="0" dirty="0"/>
              <a:t> son corps »</a:t>
            </a:r>
          </a:p>
        </p:txBody>
      </p:sp>
      <p:sp>
        <p:nvSpPr>
          <p:cNvPr id="467" name="Psycho-éducation des émotions"/>
          <p:cNvSpPr txBox="1"/>
          <p:nvPr/>
        </p:nvSpPr>
        <p:spPr>
          <a:xfrm>
            <a:off x="6657842" y="3277322"/>
            <a:ext cx="2347613"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algn="ctr" defTabSz="321457" hangingPunct="0">
              <a:spcBef>
                <a:spcPts val="844"/>
              </a:spcBef>
            </a:pPr>
            <a:r>
              <a:rPr sz="1617" kern="0" dirty="0"/>
              <a:t>Psycho-</a:t>
            </a:r>
            <a:r>
              <a:rPr sz="1617" kern="0" dirty="0" err="1"/>
              <a:t>éducation</a:t>
            </a:r>
            <a:r>
              <a:rPr sz="1617" kern="0" dirty="0"/>
              <a:t> </a:t>
            </a:r>
            <a:r>
              <a:rPr lang="fr-FR" sz="1617" kern="0" dirty="0"/>
              <a:t/>
            </a:r>
            <a:br>
              <a:rPr lang="fr-FR" sz="1617" kern="0" dirty="0"/>
            </a:br>
            <a:r>
              <a:rPr sz="1617" kern="0" dirty="0" smtClean="0"/>
              <a:t>des </a:t>
            </a:r>
            <a:r>
              <a:rPr sz="1617" kern="0" dirty="0" err="1"/>
              <a:t>émotions</a:t>
            </a:r>
            <a:r>
              <a:rPr sz="1617" kern="0" dirty="0"/>
              <a:t> </a:t>
            </a:r>
          </a:p>
        </p:txBody>
      </p:sp>
      <p:sp>
        <p:nvSpPr>
          <p:cNvPr id="468" name="Rendre l’émotion concrète"/>
          <p:cNvSpPr txBox="1"/>
          <p:nvPr/>
        </p:nvSpPr>
        <p:spPr>
          <a:xfrm>
            <a:off x="2976698" y="3402571"/>
            <a:ext cx="2576070" cy="32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defTabSz="321457" hangingPunct="0">
              <a:spcBef>
                <a:spcPts val="844"/>
              </a:spcBef>
            </a:pPr>
            <a:r>
              <a:rPr sz="1617" kern="0" dirty="0" err="1"/>
              <a:t>Rendre</a:t>
            </a:r>
            <a:r>
              <a:rPr sz="1617" kern="0" dirty="0"/>
              <a:t> </a:t>
            </a:r>
            <a:r>
              <a:rPr sz="1617" kern="0" dirty="0" err="1"/>
              <a:t>l’émotion</a:t>
            </a:r>
            <a:r>
              <a:rPr sz="1617" kern="0" dirty="0"/>
              <a:t> </a:t>
            </a:r>
            <a:r>
              <a:rPr sz="1617" kern="0" dirty="0" err="1"/>
              <a:t>concrète</a:t>
            </a:r>
            <a:r>
              <a:rPr sz="1617" kern="0" dirty="0"/>
              <a:t> </a:t>
            </a:r>
          </a:p>
        </p:txBody>
      </p:sp>
      <p:sp>
        <p:nvSpPr>
          <p:cNvPr id="469" name="Sentir l’émotion et agir"/>
          <p:cNvSpPr txBox="1"/>
          <p:nvPr/>
        </p:nvSpPr>
        <p:spPr>
          <a:xfrm>
            <a:off x="5035533" y="4907732"/>
            <a:ext cx="2081986" cy="569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algn="ctr" defTabSz="321457" hangingPunct="0">
              <a:spcBef>
                <a:spcPts val="844"/>
              </a:spcBef>
            </a:pPr>
            <a:r>
              <a:rPr sz="1617" kern="0" dirty="0" err="1"/>
              <a:t>Sentir</a:t>
            </a:r>
            <a:r>
              <a:rPr sz="1617" kern="0" dirty="0"/>
              <a:t> </a:t>
            </a:r>
            <a:r>
              <a:rPr sz="1617" kern="0" dirty="0" err="1"/>
              <a:t>l’émotion</a:t>
            </a:r>
            <a:r>
              <a:rPr sz="1617" kern="0" dirty="0"/>
              <a:t> </a:t>
            </a:r>
            <a:r>
              <a:rPr lang="fr-FR" sz="1617" kern="0" dirty="0"/>
              <a:t/>
            </a:r>
            <a:br>
              <a:rPr lang="fr-FR" sz="1617" kern="0" dirty="0"/>
            </a:br>
            <a:r>
              <a:rPr sz="1617" kern="0" dirty="0" smtClean="0"/>
              <a:t>et </a:t>
            </a:r>
            <a:r>
              <a:rPr sz="1617" kern="0" dirty="0" err="1"/>
              <a:t>agir</a:t>
            </a:r>
            <a:r>
              <a:rPr sz="1617" kern="0" dirty="0"/>
              <a:t> </a:t>
            </a:r>
          </a:p>
        </p:txBody>
      </p:sp>
      <p:pic>
        <p:nvPicPr>
          <p:cNvPr id="21" name="Imag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7383" y="0"/>
            <a:ext cx="1173406" cy="11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641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61"/>
                                        </p:tgtEl>
                                        <p:attrNameLst>
                                          <p:attrName>style.visibility</p:attrName>
                                        </p:attrNameLst>
                                      </p:cBhvr>
                                      <p:to>
                                        <p:strVal val="visible"/>
                                      </p:to>
                                    </p:set>
                                    <p:animEffect transition="in" filter="wipe(left)">
                                      <p:cBhvr>
                                        <p:cTn id="7" dur="10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466"/>
                                        </p:tgtEl>
                                        <p:attrNameLst>
                                          <p:attrName>style.visibility</p:attrName>
                                        </p:attrNameLst>
                                      </p:cBhvr>
                                      <p:to>
                                        <p:strVal val="visible"/>
                                      </p:to>
                                    </p:set>
                                    <p:animEffect transition="in" filter="wipe(left)">
                                      <p:cBhvr>
                                        <p:cTn id="12" dur="1000"/>
                                        <p:tgtEl>
                                          <p:spTgt spid="4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467"/>
                                        </p:tgtEl>
                                        <p:attrNameLst>
                                          <p:attrName>style.visibility</p:attrName>
                                        </p:attrNameLst>
                                      </p:cBhvr>
                                      <p:to>
                                        <p:strVal val="visible"/>
                                      </p:to>
                                    </p:set>
                                    <p:animEffect transition="in" filter="wipe(left)">
                                      <p:cBhvr>
                                        <p:cTn id="17" dur="1000"/>
                                        <p:tgtEl>
                                          <p:spTgt spid="4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468"/>
                                        </p:tgtEl>
                                        <p:attrNameLst>
                                          <p:attrName>style.visibility</p:attrName>
                                        </p:attrNameLst>
                                      </p:cBhvr>
                                      <p:to>
                                        <p:strVal val="visible"/>
                                      </p:to>
                                    </p:set>
                                    <p:animEffect transition="in" filter="wipe(left)">
                                      <p:cBhvr>
                                        <p:cTn id="22" dur="1000"/>
                                        <p:tgtEl>
                                          <p:spTgt spid="4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p:tmAbs val="0"/>
                                  </p:iterate>
                                  <p:childTnLst>
                                    <p:set>
                                      <p:cBhvr>
                                        <p:cTn id="26" fill="hold"/>
                                        <p:tgtEl>
                                          <p:spTgt spid="469"/>
                                        </p:tgtEl>
                                        <p:attrNameLst>
                                          <p:attrName>style.visibility</p:attrName>
                                        </p:attrNameLst>
                                      </p:cBhvr>
                                      <p:to>
                                        <p:strVal val="visible"/>
                                      </p:to>
                                    </p:set>
                                    <p:animEffect transition="in" filter="wipe(left)">
                                      <p:cBhvr>
                                        <p:cTn id="2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animBg="1" advAuto="0"/>
      <p:bldP spid="466" grpId="0" animBg="1" advAuto="0"/>
      <p:bldP spid="467" grpId="0" animBg="1" advAuto="0"/>
      <p:bldP spid="468" grpId="0" animBg="1" advAuto="0"/>
      <p:bldP spid="469"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IMG_6576.JPG" descr="IMG_6576.JPG"/>
          <p:cNvPicPr>
            <a:picLocks noChangeAspect="1"/>
          </p:cNvPicPr>
          <p:nvPr/>
        </p:nvPicPr>
        <p:blipFill>
          <a:blip r:embed="rId2">
            <a:extLst/>
          </a:blip>
          <a:stretch>
            <a:fillRect/>
          </a:stretch>
        </p:blipFill>
        <p:spPr>
          <a:xfrm>
            <a:off x="1554879" y="1427126"/>
            <a:ext cx="2857414" cy="2143061"/>
          </a:xfrm>
          <a:prstGeom prst="rect">
            <a:avLst/>
          </a:prstGeom>
          <a:ln w="12700">
            <a:miter lim="400000"/>
          </a:ln>
        </p:spPr>
      </p:pic>
      <p:pic>
        <p:nvPicPr>
          <p:cNvPr id="473" name="IMG_6575.JPG" descr="IMG_6575.JPG"/>
          <p:cNvPicPr>
            <a:picLocks noChangeAspect="1"/>
          </p:cNvPicPr>
          <p:nvPr/>
        </p:nvPicPr>
        <p:blipFill>
          <a:blip r:embed="rId3">
            <a:extLst/>
          </a:blip>
          <a:stretch>
            <a:fillRect/>
          </a:stretch>
        </p:blipFill>
        <p:spPr>
          <a:xfrm>
            <a:off x="4874481" y="1290756"/>
            <a:ext cx="2143060" cy="2857415"/>
          </a:xfrm>
          <a:prstGeom prst="rect">
            <a:avLst/>
          </a:prstGeom>
          <a:ln w="12700">
            <a:miter lim="400000"/>
          </a:ln>
        </p:spPr>
      </p:pic>
      <p:pic>
        <p:nvPicPr>
          <p:cNvPr id="474" name="IMG_6578.JPG" descr="IMG_6578.JPG"/>
          <p:cNvPicPr>
            <a:picLocks noChangeAspect="1"/>
          </p:cNvPicPr>
          <p:nvPr/>
        </p:nvPicPr>
        <p:blipFill>
          <a:blip r:embed="rId4">
            <a:extLst/>
          </a:blip>
          <a:stretch>
            <a:fillRect/>
          </a:stretch>
        </p:blipFill>
        <p:spPr>
          <a:xfrm>
            <a:off x="7479729" y="1427127"/>
            <a:ext cx="2857414" cy="2143060"/>
          </a:xfrm>
          <a:prstGeom prst="rect">
            <a:avLst/>
          </a:prstGeom>
          <a:ln w="12700">
            <a:miter lim="400000"/>
          </a:ln>
        </p:spPr>
      </p:pic>
      <p:pic>
        <p:nvPicPr>
          <p:cNvPr id="475" name="IMG_6579.JPG" descr="IMG_6579.JPG"/>
          <p:cNvPicPr>
            <a:picLocks noChangeAspect="1"/>
          </p:cNvPicPr>
          <p:nvPr/>
        </p:nvPicPr>
        <p:blipFill>
          <a:blip r:embed="rId5">
            <a:extLst/>
          </a:blip>
          <a:stretch>
            <a:fillRect/>
          </a:stretch>
        </p:blipFill>
        <p:spPr>
          <a:xfrm>
            <a:off x="7479729" y="3770986"/>
            <a:ext cx="2857415" cy="2143062"/>
          </a:xfrm>
          <a:prstGeom prst="rect">
            <a:avLst/>
          </a:prstGeom>
          <a:ln w="12700">
            <a:miter lim="400000"/>
          </a:ln>
        </p:spPr>
      </p:pic>
      <p:pic>
        <p:nvPicPr>
          <p:cNvPr id="476" name="IMG_6577.JPG" descr="IMG_6577.JPG"/>
          <p:cNvPicPr>
            <a:picLocks noChangeAspect="1"/>
          </p:cNvPicPr>
          <p:nvPr/>
        </p:nvPicPr>
        <p:blipFill>
          <a:blip r:embed="rId6">
            <a:extLst/>
          </a:blip>
          <a:stretch>
            <a:fillRect/>
          </a:stretch>
        </p:blipFill>
        <p:spPr>
          <a:xfrm>
            <a:off x="2269233" y="3770986"/>
            <a:ext cx="2143060" cy="2857414"/>
          </a:xfrm>
          <a:prstGeom prst="rect">
            <a:avLst/>
          </a:prstGeom>
          <a:ln w="12700">
            <a:miter lim="400000"/>
          </a:ln>
        </p:spPr>
      </p:pic>
      <p:pic>
        <p:nvPicPr>
          <p:cNvPr id="477" name="IMG_6580.JPG" descr="IMG_6580.JPG"/>
          <p:cNvPicPr>
            <a:picLocks noChangeAspect="1"/>
          </p:cNvPicPr>
          <p:nvPr/>
        </p:nvPicPr>
        <p:blipFill>
          <a:blip r:embed="rId7">
            <a:extLst/>
          </a:blip>
          <a:stretch>
            <a:fillRect/>
          </a:stretch>
        </p:blipFill>
        <p:spPr>
          <a:xfrm>
            <a:off x="5069362" y="4290669"/>
            <a:ext cx="1753297" cy="2337731"/>
          </a:xfrm>
          <a:prstGeom prst="rect">
            <a:avLst/>
          </a:prstGeom>
          <a:ln w="12700">
            <a:miter lim="400000"/>
          </a:ln>
        </p:spPr>
      </p:pic>
      <p:sp>
        <p:nvSpPr>
          <p:cNvPr id="479" name="Définir le Cadre et les objectifs"/>
          <p:cNvSpPr txBox="1"/>
          <p:nvPr/>
        </p:nvSpPr>
        <p:spPr>
          <a:xfrm>
            <a:off x="3563908" y="435825"/>
            <a:ext cx="5344528"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defTabSz="321457" hangingPunct="0">
              <a:spcBef>
                <a:spcPts val="844"/>
              </a:spcBef>
            </a:pPr>
            <a:r>
              <a:rPr sz="2800" b="1" kern="0" dirty="0" err="1">
                <a:solidFill>
                  <a:srgbClr val="0E4F6B"/>
                </a:solidFill>
              </a:rPr>
              <a:t>Définir</a:t>
            </a:r>
            <a:r>
              <a:rPr sz="2800" b="1" kern="0" dirty="0">
                <a:solidFill>
                  <a:srgbClr val="0E4F6B"/>
                </a:solidFill>
              </a:rPr>
              <a:t> le </a:t>
            </a:r>
            <a:r>
              <a:rPr lang="fr-FR" sz="2800" b="1" kern="0" dirty="0" smtClean="0">
                <a:solidFill>
                  <a:srgbClr val="0E4F6B"/>
                </a:solidFill>
              </a:rPr>
              <a:t>c</a:t>
            </a:r>
            <a:r>
              <a:rPr sz="2800" b="1" kern="0" dirty="0" err="1" smtClean="0">
                <a:solidFill>
                  <a:srgbClr val="0E4F6B"/>
                </a:solidFill>
              </a:rPr>
              <a:t>adre</a:t>
            </a:r>
            <a:r>
              <a:rPr sz="2800" b="1" kern="0" dirty="0" smtClean="0">
                <a:solidFill>
                  <a:srgbClr val="0E4F6B"/>
                </a:solidFill>
              </a:rPr>
              <a:t> </a:t>
            </a:r>
            <a:r>
              <a:rPr sz="2800" b="1" kern="0" dirty="0">
                <a:solidFill>
                  <a:srgbClr val="0E4F6B"/>
                </a:solidFill>
              </a:rPr>
              <a:t>et </a:t>
            </a:r>
            <a:r>
              <a:rPr sz="2800" b="1" kern="0" dirty="0" smtClean="0">
                <a:solidFill>
                  <a:srgbClr val="0E4F6B"/>
                </a:solidFill>
              </a:rPr>
              <a:t>les</a:t>
            </a:r>
            <a:r>
              <a:rPr lang="fr-FR" sz="2800" b="1" kern="0" dirty="0" smtClean="0">
                <a:solidFill>
                  <a:srgbClr val="0E4F6B"/>
                </a:solidFill>
              </a:rPr>
              <a:t> </a:t>
            </a:r>
            <a:r>
              <a:rPr sz="2800" b="1" kern="0" dirty="0" err="1" smtClean="0">
                <a:solidFill>
                  <a:srgbClr val="0E4F6B"/>
                </a:solidFill>
              </a:rPr>
              <a:t>objectifs</a:t>
            </a:r>
            <a:r>
              <a:rPr sz="2800" b="1" kern="0" dirty="0" smtClean="0">
                <a:solidFill>
                  <a:srgbClr val="0E4F6B"/>
                </a:solidFill>
              </a:rPr>
              <a:t> </a:t>
            </a:r>
            <a:endParaRPr sz="2800" b="1" kern="0" dirty="0">
              <a:solidFill>
                <a:srgbClr val="0E4F6B"/>
              </a:solidFill>
            </a:endParaRPr>
          </a:p>
        </p:txBody>
      </p:sp>
      <p:pic>
        <p:nvPicPr>
          <p:cNvPr id="13" name="Image 3"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3563" y="0"/>
            <a:ext cx="1145697" cy="114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365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sycho-éducation des émotions"/>
          <p:cNvSpPr txBox="1"/>
          <p:nvPr/>
        </p:nvSpPr>
        <p:spPr>
          <a:xfrm>
            <a:off x="3224017" y="502786"/>
            <a:ext cx="5809672"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defTabSz="321457" hangingPunct="0">
              <a:spcBef>
                <a:spcPts val="844"/>
              </a:spcBef>
            </a:pPr>
            <a:r>
              <a:rPr sz="2800" b="1" kern="0" dirty="0">
                <a:solidFill>
                  <a:srgbClr val="0E4F6B"/>
                </a:solidFill>
              </a:rPr>
              <a:t>Psycho-</a:t>
            </a:r>
            <a:r>
              <a:rPr sz="2800" b="1" kern="0" dirty="0" err="1">
                <a:solidFill>
                  <a:srgbClr val="0E4F6B"/>
                </a:solidFill>
              </a:rPr>
              <a:t>éducation</a:t>
            </a:r>
            <a:r>
              <a:rPr sz="2800" b="1" kern="0" dirty="0">
                <a:solidFill>
                  <a:srgbClr val="0E4F6B"/>
                </a:solidFill>
              </a:rPr>
              <a:t> </a:t>
            </a:r>
            <a:r>
              <a:rPr sz="2800" b="1" kern="0" dirty="0" smtClean="0">
                <a:solidFill>
                  <a:srgbClr val="0E4F6B"/>
                </a:solidFill>
              </a:rPr>
              <a:t>des</a:t>
            </a:r>
            <a:r>
              <a:rPr lang="fr-FR" sz="2800" b="1" kern="0" dirty="0" smtClean="0">
                <a:solidFill>
                  <a:srgbClr val="0E4F6B"/>
                </a:solidFill>
              </a:rPr>
              <a:t> </a:t>
            </a:r>
            <a:r>
              <a:rPr sz="2800" b="1" kern="0" dirty="0" err="1" smtClean="0">
                <a:solidFill>
                  <a:srgbClr val="0E4F6B"/>
                </a:solidFill>
              </a:rPr>
              <a:t>émotions</a:t>
            </a:r>
            <a:r>
              <a:rPr sz="2800" b="1" kern="0" dirty="0" smtClean="0">
                <a:solidFill>
                  <a:srgbClr val="0E4F6B"/>
                </a:solidFill>
              </a:rPr>
              <a:t> </a:t>
            </a:r>
            <a:endParaRPr sz="2800" b="1" kern="0" dirty="0">
              <a:solidFill>
                <a:srgbClr val="0E4F6B"/>
              </a:solidFill>
            </a:endParaRPr>
          </a:p>
        </p:txBody>
      </p:sp>
      <p:sp>
        <p:nvSpPr>
          <p:cNvPr id="484" name="Rectangle aux angles arrondis"/>
          <p:cNvSpPr/>
          <p:nvPr/>
        </p:nvSpPr>
        <p:spPr>
          <a:xfrm>
            <a:off x="1967346" y="1533236"/>
            <a:ext cx="8072582" cy="4895272"/>
          </a:xfrm>
          <a:prstGeom prst="roundRect">
            <a:avLst>
              <a:gd name="adj" fmla="val 3325"/>
            </a:avLst>
          </a:prstGeom>
          <a:solidFill>
            <a:srgbClr val="FFFFFF"/>
          </a:solidFill>
          <a:ln w="25400">
            <a:solidFill>
              <a:schemeClr val="accent1"/>
            </a:solidFill>
          </a:ln>
        </p:spPr>
        <p:txBody>
          <a:bodyPr lIns="35718" tIns="35718" rIns="35718" bIns="35718" anchor="ctr"/>
          <a:lstStyle/>
          <a:p>
            <a:pPr algn="ctr" defTabSz="410751" hangingPunct="0">
              <a:defRPr>
                <a:latin typeface="DIN Condensed Bold"/>
                <a:ea typeface="DIN Condensed Bold"/>
                <a:cs typeface="DIN Condensed Bold"/>
                <a:sym typeface="DIN Condensed Bold"/>
              </a:defRPr>
            </a:pPr>
            <a:endParaRPr sz="1687" kern="0">
              <a:solidFill>
                <a:srgbClr val="000000"/>
              </a:solidFill>
              <a:latin typeface="DIN Condensed Bold"/>
              <a:sym typeface="DIN Condensed Bold"/>
            </a:endParaRPr>
          </a:p>
        </p:txBody>
      </p:sp>
      <p:sp>
        <p:nvSpPr>
          <p:cNvPr id="485" name="9 séances  : Une Histoire de la pleine conscience en 9 étapes"/>
          <p:cNvSpPr txBox="1"/>
          <p:nvPr/>
        </p:nvSpPr>
        <p:spPr>
          <a:xfrm>
            <a:off x="3127049" y="1791166"/>
            <a:ext cx="5753176" cy="32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300">
                <a:solidFill>
                  <a:srgbClr val="2348CC"/>
                </a:solidFill>
                <a:latin typeface="Times Roman"/>
                <a:ea typeface="Times Roman"/>
                <a:cs typeface="Times Roman"/>
                <a:sym typeface="Times Roman"/>
              </a:defRPr>
            </a:lvl1pPr>
          </a:lstStyle>
          <a:p>
            <a:pPr defTabSz="321457" hangingPunct="0">
              <a:spcBef>
                <a:spcPts val="844"/>
              </a:spcBef>
            </a:pPr>
            <a:r>
              <a:rPr sz="1617" kern="0" dirty="0">
                <a:solidFill>
                  <a:srgbClr val="0E4F6B"/>
                </a:solidFill>
              </a:rPr>
              <a:t>9 séances  : </a:t>
            </a:r>
            <a:r>
              <a:rPr sz="1617" kern="0" dirty="0" err="1">
                <a:solidFill>
                  <a:srgbClr val="0E4F6B"/>
                </a:solidFill>
              </a:rPr>
              <a:t>Une</a:t>
            </a:r>
            <a:r>
              <a:rPr sz="1617" kern="0" dirty="0">
                <a:solidFill>
                  <a:srgbClr val="0E4F6B"/>
                </a:solidFill>
              </a:rPr>
              <a:t> </a:t>
            </a:r>
            <a:r>
              <a:rPr lang="fr-FR" sz="1617" kern="0" dirty="0" smtClean="0">
                <a:solidFill>
                  <a:srgbClr val="0E4F6B"/>
                </a:solidFill>
              </a:rPr>
              <a:t>h</a:t>
            </a:r>
            <a:r>
              <a:rPr sz="1617" kern="0" dirty="0" err="1" smtClean="0">
                <a:solidFill>
                  <a:srgbClr val="0E4F6B"/>
                </a:solidFill>
              </a:rPr>
              <a:t>istoire</a:t>
            </a:r>
            <a:r>
              <a:rPr sz="1617" kern="0" dirty="0" smtClean="0">
                <a:solidFill>
                  <a:srgbClr val="0E4F6B"/>
                </a:solidFill>
              </a:rPr>
              <a:t> </a:t>
            </a:r>
            <a:r>
              <a:rPr sz="1617" kern="0" dirty="0">
                <a:solidFill>
                  <a:srgbClr val="0E4F6B"/>
                </a:solidFill>
              </a:rPr>
              <a:t>de la </a:t>
            </a:r>
            <a:r>
              <a:rPr sz="1617" kern="0" dirty="0" err="1">
                <a:solidFill>
                  <a:srgbClr val="0E4F6B"/>
                </a:solidFill>
              </a:rPr>
              <a:t>pleine</a:t>
            </a:r>
            <a:r>
              <a:rPr sz="1617" kern="0" dirty="0">
                <a:solidFill>
                  <a:srgbClr val="0E4F6B"/>
                </a:solidFill>
              </a:rPr>
              <a:t> conscience </a:t>
            </a:r>
            <a:r>
              <a:rPr sz="1617" kern="0" dirty="0" err="1">
                <a:solidFill>
                  <a:srgbClr val="0E4F6B"/>
                </a:solidFill>
              </a:rPr>
              <a:t>en</a:t>
            </a:r>
            <a:r>
              <a:rPr sz="1617" kern="0" dirty="0">
                <a:solidFill>
                  <a:srgbClr val="0E4F6B"/>
                </a:solidFill>
              </a:rPr>
              <a:t> 9 </a:t>
            </a:r>
            <a:r>
              <a:rPr sz="1617" kern="0" dirty="0" err="1">
                <a:solidFill>
                  <a:srgbClr val="0E4F6B"/>
                </a:solidFill>
              </a:rPr>
              <a:t>étapes</a:t>
            </a:r>
            <a:endParaRPr sz="1617" kern="0" dirty="0">
              <a:solidFill>
                <a:srgbClr val="0E4F6B"/>
              </a:solidFill>
            </a:endParaRPr>
          </a:p>
        </p:txBody>
      </p:sp>
      <p:pic>
        <p:nvPicPr>
          <p:cNvPr id="486" name="page13image36007520.png" descr="page13image36007520.png"/>
          <p:cNvPicPr>
            <a:picLocks noChangeAspect="1"/>
          </p:cNvPicPr>
          <p:nvPr/>
        </p:nvPicPr>
        <p:blipFill>
          <a:blip r:embed="rId2">
            <a:extLst/>
          </a:blip>
          <a:stretch>
            <a:fillRect/>
          </a:stretch>
        </p:blipFill>
        <p:spPr>
          <a:xfrm>
            <a:off x="2367107" y="2281757"/>
            <a:ext cx="2292213" cy="1717717"/>
          </a:xfrm>
          <a:prstGeom prst="rect">
            <a:avLst/>
          </a:prstGeom>
          <a:ln w="12700">
            <a:miter lim="400000"/>
          </a:ln>
        </p:spPr>
      </p:pic>
      <p:sp>
        <p:nvSpPr>
          <p:cNvPr id="487" name="Texte"/>
          <p:cNvSpPr txBox="1"/>
          <p:nvPr/>
        </p:nvSpPr>
        <p:spPr>
          <a:xfrm>
            <a:off x="-1675678" y="-1128894"/>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88" name="page18image36019536.png" descr="page18image36019536.png"/>
          <p:cNvPicPr>
            <a:picLocks noChangeAspect="1"/>
          </p:cNvPicPr>
          <p:nvPr/>
        </p:nvPicPr>
        <p:blipFill>
          <a:blip r:embed="rId3">
            <a:extLst/>
          </a:blip>
          <a:stretch>
            <a:fillRect/>
          </a:stretch>
        </p:blipFill>
        <p:spPr>
          <a:xfrm>
            <a:off x="4859200" y="2269672"/>
            <a:ext cx="2292215" cy="1717717"/>
          </a:xfrm>
          <a:prstGeom prst="rect">
            <a:avLst/>
          </a:prstGeom>
          <a:ln w="12700">
            <a:miter lim="400000"/>
          </a:ln>
        </p:spPr>
      </p:pic>
      <p:sp>
        <p:nvSpPr>
          <p:cNvPr id="489" name="Texte"/>
          <p:cNvSpPr txBox="1"/>
          <p:nvPr/>
        </p:nvSpPr>
        <p:spPr>
          <a:xfrm>
            <a:off x="2400443" y="-1149898"/>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90" name="page21image35971840.png" descr="page21image35971840.png"/>
          <p:cNvPicPr>
            <a:picLocks noChangeAspect="1"/>
          </p:cNvPicPr>
          <p:nvPr/>
        </p:nvPicPr>
        <p:blipFill>
          <a:blip r:embed="rId4">
            <a:extLst/>
          </a:blip>
          <a:stretch>
            <a:fillRect/>
          </a:stretch>
        </p:blipFill>
        <p:spPr>
          <a:xfrm>
            <a:off x="7351295" y="2269671"/>
            <a:ext cx="2292214" cy="1717718"/>
          </a:xfrm>
          <a:prstGeom prst="rect">
            <a:avLst/>
          </a:prstGeom>
          <a:ln w="12700">
            <a:miter lim="400000"/>
          </a:ln>
        </p:spPr>
      </p:pic>
      <p:sp>
        <p:nvSpPr>
          <p:cNvPr id="491" name="Texte"/>
          <p:cNvSpPr txBox="1"/>
          <p:nvPr/>
        </p:nvSpPr>
        <p:spPr>
          <a:xfrm>
            <a:off x="4952422" y="-1118392"/>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92" name="page19image36018864.png" descr="page19image36018864.png"/>
          <p:cNvPicPr>
            <a:picLocks noChangeAspect="1"/>
          </p:cNvPicPr>
          <p:nvPr/>
        </p:nvPicPr>
        <p:blipFill>
          <a:blip r:embed="rId5">
            <a:extLst/>
          </a:blip>
          <a:stretch>
            <a:fillRect/>
          </a:stretch>
        </p:blipFill>
        <p:spPr>
          <a:xfrm>
            <a:off x="3587953" y="4224811"/>
            <a:ext cx="2292215" cy="1717717"/>
          </a:xfrm>
          <a:prstGeom prst="rect">
            <a:avLst/>
          </a:prstGeom>
          <a:ln w="12700">
            <a:miter lim="400000"/>
          </a:ln>
        </p:spPr>
      </p:pic>
      <p:sp>
        <p:nvSpPr>
          <p:cNvPr id="493" name="Texte"/>
          <p:cNvSpPr txBox="1"/>
          <p:nvPr/>
        </p:nvSpPr>
        <p:spPr>
          <a:xfrm>
            <a:off x="2400443" y="835080"/>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494" name="page17image35662000.png" descr="page17image35662000.png"/>
          <p:cNvPicPr>
            <a:picLocks noChangeAspect="1"/>
          </p:cNvPicPr>
          <p:nvPr/>
        </p:nvPicPr>
        <p:blipFill>
          <a:blip r:embed="rId6">
            <a:extLst/>
          </a:blip>
          <a:stretch>
            <a:fillRect/>
          </a:stretch>
        </p:blipFill>
        <p:spPr>
          <a:xfrm>
            <a:off x="6240887" y="4224811"/>
            <a:ext cx="2292215" cy="1717717"/>
          </a:xfrm>
          <a:prstGeom prst="rect">
            <a:avLst/>
          </a:prstGeom>
          <a:ln w="12700">
            <a:miter lim="400000"/>
          </a:ln>
        </p:spPr>
      </p:pic>
      <p:sp>
        <p:nvSpPr>
          <p:cNvPr id="495" name="Texte"/>
          <p:cNvSpPr txBox="1"/>
          <p:nvPr/>
        </p:nvSpPr>
        <p:spPr>
          <a:xfrm>
            <a:off x="3989044" y="856084"/>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19" name="Image 3"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1430" y="207792"/>
            <a:ext cx="851503" cy="85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978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Texte"/>
          <p:cNvSpPr txBox="1"/>
          <p:nvPr/>
        </p:nvSpPr>
        <p:spPr>
          <a:xfrm>
            <a:off x="2551022" y="751844"/>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499" name="Dans différentes positions, je me sens différent: fier, triste, tendu, calme, ..."/>
          <p:cNvSpPr txBox="1"/>
          <p:nvPr/>
        </p:nvSpPr>
        <p:spPr>
          <a:xfrm>
            <a:off x="2388823" y="555551"/>
            <a:ext cx="7207100" cy="310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spcBef>
                <a:spcPts val="1200"/>
              </a:spcBef>
              <a:defRPr sz="2200" b="1">
                <a:latin typeface="Comic Sans MS"/>
                <a:ea typeface="Comic Sans MS"/>
                <a:cs typeface="Comic Sans MS"/>
                <a:sym typeface="Comic Sans MS"/>
              </a:defRPr>
            </a:lvl1pPr>
          </a:lstStyle>
          <a:p>
            <a:pPr defTabSz="321457" hangingPunct="0">
              <a:spcBef>
                <a:spcPts val="844"/>
              </a:spcBef>
            </a:pPr>
            <a:r>
              <a:rPr sz="1547" kern="0" dirty="0" err="1">
                <a:solidFill>
                  <a:srgbClr val="0E4F6B"/>
                </a:solidFill>
                <a:latin typeface="Calibri   "/>
              </a:rPr>
              <a:t>Dans</a:t>
            </a:r>
            <a:r>
              <a:rPr sz="1547" kern="0" dirty="0">
                <a:solidFill>
                  <a:srgbClr val="0E4F6B"/>
                </a:solidFill>
                <a:latin typeface="Calibri   "/>
              </a:rPr>
              <a:t> </a:t>
            </a:r>
            <a:r>
              <a:rPr sz="1547" kern="0" dirty="0" err="1">
                <a:solidFill>
                  <a:srgbClr val="0E4F6B"/>
                </a:solidFill>
                <a:latin typeface="Calibri   "/>
              </a:rPr>
              <a:t>différentes</a:t>
            </a:r>
            <a:r>
              <a:rPr sz="1547" kern="0" dirty="0">
                <a:solidFill>
                  <a:srgbClr val="0E4F6B"/>
                </a:solidFill>
                <a:latin typeface="Calibri   "/>
              </a:rPr>
              <a:t> positions, je me </a:t>
            </a:r>
            <a:r>
              <a:rPr sz="1547" kern="0" dirty="0" err="1">
                <a:solidFill>
                  <a:srgbClr val="0E4F6B"/>
                </a:solidFill>
                <a:latin typeface="Calibri   "/>
              </a:rPr>
              <a:t>sens</a:t>
            </a:r>
            <a:r>
              <a:rPr sz="1547" kern="0" dirty="0">
                <a:solidFill>
                  <a:srgbClr val="0E4F6B"/>
                </a:solidFill>
                <a:latin typeface="Calibri   "/>
              </a:rPr>
              <a:t> </a:t>
            </a:r>
            <a:r>
              <a:rPr sz="1547" kern="0" dirty="0" err="1" smtClean="0">
                <a:solidFill>
                  <a:srgbClr val="0E4F6B"/>
                </a:solidFill>
                <a:latin typeface="Calibri   "/>
              </a:rPr>
              <a:t>différent</a:t>
            </a:r>
            <a:r>
              <a:rPr lang="fr-FR" sz="1547" kern="0" dirty="0" smtClean="0">
                <a:solidFill>
                  <a:srgbClr val="0E4F6B"/>
                </a:solidFill>
                <a:latin typeface="Calibri   "/>
              </a:rPr>
              <a:t> </a:t>
            </a:r>
            <a:r>
              <a:rPr sz="1547" kern="0" dirty="0" smtClean="0">
                <a:solidFill>
                  <a:srgbClr val="0E4F6B"/>
                </a:solidFill>
                <a:latin typeface="Calibri   "/>
              </a:rPr>
              <a:t>: </a:t>
            </a:r>
            <a:r>
              <a:rPr sz="1547" kern="0" dirty="0" err="1">
                <a:solidFill>
                  <a:srgbClr val="0E4F6B"/>
                </a:solidFill>
                <a:latin typeface="Calibri   "/>
              </a:rPr>
              <a:t>fier</a:t>
            </a:r>
            <a:r>
              <a:rPr sz="1547" kern="0" dirty="0">
                <a:solidFill>
                  <a:srgbClr val="0E4F6B"/>
                </a:solidFill>
                <a:latin typeface="Calibri   "/>
              </a:rPr>
              <a:t>, triste, </a:t>
            </a:r>
            <a:r>
              <a:rPr sz="1547" kern="0" dirty="0" err="1">
                <a:solidFill>
                  <a:srgbClr val="0E4F6B"/>
                </a:solidFill>
                <a:latin typeface="Calibri   "/>
              </a:rPr>
              <a:t>tendu</a:t>
            </a:r>
            <a:r>
              <a:rPr sz="1547" kern="0" dirty="0">
                <a:solidFill>
                  <a:srgbClr val="0E4F6B"/>
                </a:solidFill>
                <a:latin typeface="Calibri   "/>
              </a:rPr>
              <a:t>, </a:t>
            </a:r>
            <a:r>
              <a:rPr sz="1547" kern="0" dirty="0" err="1">
                <a:solidFill>
                  <a:srgbClr val="0E4F6B"/>
                </a:solidFill>
                <a:latin typeface="Calibri   "/>
              </a:rPr>
              <a:t>calme</a:t>
            </a:r>
            <a:r>
              <a:rPr sz="1547" kern="0" dirty="0">
                <a:solidFill>
                  <a:srgbClr val="0E4F6B"/>
                </a:solidFill>
                <a:latin typeface="Calibri   "/>
              </a:rPr>
              <a:t>, ... </a:t>
            </a:r>
          </a:p>
        </p:txBody>
      </p:sp>
      <p:pic>
        <p:nvPicPr>
          <p:cNvPr id="500" name="page30image53379488.png" descr="page30image53379488.png"/>
          <p:cNvPicPr>
            <a:picLocks noChangeAspect="1"/>
          </p:cNvPicPr>
          <p:nvPr/>
        </p:nvPicPr>
        <p:blipFill>
          <a:blip r:embed="rId2">
            <a:extLst/>
          </a:blip>
          <a:stretch>
            <a:fillRect/>
          </a:stretch>
        </p:blipFill>
        <p:spPr>
          <a:xfrm>
            <a:off x="2437669" y="1317649"/>
            <a:ext cx="2200087" cy="1480398"/>
          </a:xfrm>
          <a:prstGeom prst="rect">
            <a:avLst/>
          </a:prstGeom>
          <a:ln w="12700">
            <a:miter lim="400000"/>
          </a:ln>
        </p:spPr>
      </p:pic>
      <p:sp>
        <p:nvSpPr>
          <p:cNvPr id="501" name="Texte"/>
          <p:cNvSpPr txBox="1"/>
          <p:nvPr/>
        </p:nvSpPr>
        <p:spPr>
          <a:xfrm>
            <a:off x="-610104" y="1137039"/>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502" name="page30image53383232.png" descr="page30image53383232.png"/>
          <p:cNvPicPr>
            <a:picLocks noChangeAspect="1"/>
          </p:cNvPicPr>
          <p:nvPr/>
        </p:nvPicPr>
        <p:blipFill>
          <a:blip r:embed="rId3">
            <a:extLst/>
          </a:blip>
          <a:stretch>
            <a:fillRect/>
          </a:stretch>
        </p:blipFill>
        <p:spPr>
          <a:xfrm>
            <a:off x="5931821" y="995910"/>
            <a:ext cx="1021894" cy="2123873"/>
          </a:xfrm>
          <a:prstGeom prst="rect">
            <a:avLst/>
          </a:prstGeom>
          <a:ln w="12700">
            <a:miter lim="400000"/>
          </a:ln>
        </p:spPr>
      </p:pic>
      <p:sp>
        <p:nvSpPr>
          <p:cNvPr id="503" name="Texte"/>
          <p:cNvSpPr txBox="1"/>
          <p:nvPr/>
        </p:nvSpPr>
        <p:spPr>
          <a:xfrm>
            <a:off x="4976382" y="1102675"/>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504" name="page30image53381776.png" descr="page30image53381776.png"/>
          <p:cNvPicPr>
            <a:picLocks noChangeAspect="1"/>
          </p:cNvPicPr>
          <p:nvPr/>
        </p:nvPicPr>
        <p:blipFill>
          <a:blip r:embed="rId4">
            <a:extLst/>
          </a:blip>
          <a:stretch>
            <a:fillRect/>
          </a:stretch>
        </p:blipFill>
        <p:spPr>
          <a:xfrm>
            <a:off x="7936158" y="1030964"/>
            <a:ext cx="2053768" cy="2053766"/>
          </a:xfrm>
          <a:prstGeom prst="rect">
            <a:avLst/>
          </a:prstGeom>
          <a:ln w="12700">
            <a:miter lim="400000"/>
          </a:ln>
        </p:spPr>
      </p:pic>
      <p:pic>
        <p:nvPicPr>
          <p:cNvPr id="505" name="page30image53059296.png" descr="page30image53059296.png"/>
          <p:cNvPicPr>
            <a:picLocks noChangeAspect="1"/>
          </p:cNvPicPr>
          <p:nvPr/>
        </p:nvPicPr>
        <p:blipFill>
          <a:blip r:embed="rId5">
            <a:extLst/>
          </a:blip>
          <a:stretch>
            <a:fillRect/>
          </a:stretch>
        </p:blipFill>
        <p:spPr>
          <a:xfrm>
            <a:off x="2349918" y="2870672"/>
            <a:ext cx="1884109" cy="2053768"/>
          </a:xfrm>
          <a:prstGeom prst="rect">
            <a:avLst/>
          </a:prstGeom>
          <a:ln w="12700">
            <a:miter lim="400000"/>
          </a:ln>
        </p:spPr>
      </p:pic>
      <p:pic>
        <p:nvPicPr>
          <p:cNvPr id="506" name="page30image53383648.png" descr="page30image53383648.png"/>
          <p:cNvPicPr>
            <a:picLocks noChangeAspect="1"/>
          </p:cNvPicPr>
          <p:nvPr/>
        </p:nvPicPr>
        <p:blipFill>
          <a:blip r:embed="rId6">
            <a:extLst/>
          </a:blip>
          <a:stretch>
            <a:fillRect/>
          </a:stretch>
        </p:blipFill>
        <p:spPr>
          <a:xfrm>
            <a:off x="4486475" y="3418656"/>
            <a:ext cx="3335300" cy="1251857"/>
          </a:xfrm>
          <a:prstGeom prst="rect">
            <a:avLst/>
          </a:prstGeom>
          <a:ln w="12700">
            <a:miter lim="400000"/>
          </a:ln>
        </p:spPr>
      </p:pic>
      <p:sp>
        <p:nvSpPr>
          <p:cNvPr id="507" name="Texte"/>
          <p:cNvSpPr txBox="1"/>
          <p:nvPr/>
        </p:nvSpPr>
        <p:spPr>
          <a:xfrm>
            <a:off x="3027877" y="4332136"/>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pic>
        <p:nvPicPr>
          <p:cNvPr id="508" name="page30image53383856.png" descr="page30image53383856.png"/>
          <p:cNvPicPr>
            <a:picLocks noChangeAspect="1"/>
          </p:cNvPicPr>
          <p:nvPr/>
        </p:nvPicPr>
        <p:blipFill>
          <a:blip r:embed="rId7">
            <a:extLst/>
          </a:blip>
          <a:stretch>
            <a:fillRect/>
          </a:stretch>
        </p:blipFill>
        <p:spPr>
          <a:xfrm>
            <a:off x="8074221" y="3237735"/>
            <a:ext cx="2428760" cy="1168498"/>
          </a:xfrm>
          <a:prstGeom prst="rect">
            <a:avLst/>
          </a:prstGeom>
          <a:ln w="12700">
            <a:miter lim="400000"/>
          </a:ln>
        </p:spPr>
      </p:pic>
      <p:sp>
        <p:nvSpPr>
          <p:cNvPr id="509" name="Texte"/>
          <p:cNvSpPr txBox="1"/>
          <p:nvPr/>
        </p:nvSpPr>
        <p:spPr>
          <a:xfrm>
            <a:off x="5838140" y="2080897"/>
            <a:ext cx="102591" cy="20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defTabSz="457200">
              <a:defRPr sz="1200">
                <a:latin typeface="Times Roman"/>
                <a:ea typeface="Times Roman"/>
                <a:cs typeface="Times Roman"/>
                <a:sym typeface="Times Roman"/>
              </a:defRPr>
            </a:lvl1pPr>
          </a:lstStyle>
          <a:p>
            <a:pPr defTabSz="321457" hangingPunct="0"/>
            <a:r>
              <a:rPr sz="844" kern="0">
                <a:solidFill>
                  <a:srgbClr val="000000"/>
                </a:solidFill>
              </a:rPr>
              <a:t> </a:t>
            </a:r>
          </a:p>
        </p:txBody>
      </p:sp>
      <p:sp>
        <p:nvSpPr>
          <p:cNvPr id="510" name="E􏰚t dans􏰖 la 􏰥vie de 􏰚tous􏰦􏰖 les􏰖 jours􏰦􏰜􏰖, 􏰧􏰦quand j’􏰛ai 􏰦une 􏰕émo􏰚tion, 􏰧􏰦et je 􏰖􏰦suis􏰖 trist􏰖􏰚e, cont􏰚ent􏰚, f􏰨âché􏰕, 􏰖􏰚􏰜stressé􏰖􏰖􏰕, 􏰩                         Quelle est ma position? Quelle position je pourrais prendre"/>
          <p:cNvSpPr txBox="1"/>
          <p:nvPr/>
        </p:nvSpPr>
        <p:spPr>
          <a:xfrm>
            <a:off x="2294945" y="5500095"/>
            <a:ext cx="8083038" cy="504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defTabSz="457200">
              <a:spcBef>
                <a:spcPts val="1200"/>
              </a:spcBef>
              <a:defRPr sz="2000">
                <a:latin typeface="Comic Sans MS"/>
                <a:ea typeface="Comic Sans MS"/>
                <a:cs typeface="Comic Sans MS"/>
                <a:sym typeface="Comic Sans MS"/>
              </a:defRPr>
            </a:lvl1pPr>
          </a:lstStyle>
          <a:p>
            <a:pPr defTabSz="321457" hangingPunct="0">
              <a:spcBef>
                <a:spcPts val="844"/>
              </a:spcBef>
            </a:pPr>
            <a:r>
              <a:rPr sz="1406" kern="0" dirty="0">
                <a:solidFill>
                  <a:srgbClr val="0E4F6B"/>
                </a:solidFill>
                <a:latin typeface="Calibri   "/>
              </a:rPr>
              <a:t>Et </a:t>
            </a:r>
            <a:r>
              <a:rPr sz="1406" kern="0" dirty="0" err="1">
                <a:solidFill>
                  <a:srgbClr val="0E4F6B"/>
                </a:solidFill>
                <a:latin typeface="Calibri   "/>
              </a:rPr>
              <a:t>dans</a:t>
            </a:r>
            <a:r>
              <a:rPr sz="1406" kern="0" dirty="0">
                <a:solidFill>
                  <a:srgbClr val="0E4F6B"/>
                </a:solidFill>
                <a:latin typeface="Calibri   "/>
              </a:rPr>
              <a:t> la vie de </a:t>
            </a:r>
            <a:r>
              <a:rPr sz="1406" kern="0" dirty="0" err="1">
                <a:solidFill>
                  <a:srgbClr val="0E4F6B"/>
                </a:solidFill>
                <a:latin typeface="Calibri   "/>
              </a:rPr>
              <a:t>tous</a:t>
            </a:r>
            <a:r>
              <a:rPr sz="1406" kern="0" dirty="0">
                <a:solidFill>
                  <a:srgbClr val="0E4F6B"/>
                </a:solidFill>
                <a:latin typeface="Calibri   "/>
              </a:rPr>
              <a:t> les </a:t>
            </a:r>
            <a:r>
              <a:rPr sz="1406" kern="0" dirty="0" err="1">
                <a:solidFill>
                  <a:srgbClr val="0E4F6B"/>
                </a:solidFill>
                <a:latin typeface="Calibri   "/>
              </a:rPr>
              <a:t>jours</a:t>
            </a:r>
            <a:r>
              <a:rPr sz="1406" kern="0" dirty="0">
                <a:solidFill>
                  <a:srgbClr val="0E4F6B"/>
                </a:solidFill>
                <a:latin typeface="Calibri   "/>
              </a:rPr>
              <a:t>, </a:t>
            </a:r>
            <a:r>
              <a:rPr sz="1406" kern="0" dirty="0" err="1">
                <a:solidFill>
                  <a:srgbClr val="0E4F6B"/>
                </a:solidFill>
                <a:latin typeface="Calibri   "/>
              </a:rPr>
              <a:t>quand</a:t>
            </a:r>
            <a:r>
              <a:rPr sz="1406" kern="0" dirty="0">
                <a:solidFill>
                  <a:srgbClr val="0E4F6B"/>
                </a:solidFill>
                <a:latin typeface="Calibri   "/>
              </a:rPr>
              <a:t> </a:t>
            </a:r>
            <a:r>
              <a:rPr sz="1406" kern="0" dirty="0" err="1">
                <a:solidFill>
                  <a:srgbClr val="0E4F6B"/>
                </a:solidFill>
                <a:latin typeface="Calibri   "/>
              </a:rPr>
              <a:t>j’ai</a:t>
            </a:r>
            <a:r>
              <a:rPr sz="1406" kern="0" dirty="0">
                <a:solidFill>
                  <a:srgbClr val="0E4F6B"/>
                </a:solidFill>
                <a:latin typeface="Calibri   "/>
              </a:rPr>
              <a:t> </a:t>
            </a:r>
            <a:r>
              <a:rPr sz="1406" kern="0" dirty="0" err="1">
                <a:solidFill>
                  <a:srgbClr val="0E4F6B"/>
                </a:solidFill>
                <a:latin typeface="Calibri   "/>
              </a:rPr>
              <a:t>une</a:t>
            </a:r>
            <a:r>
              <a:rPr sz="1406" kern="0" dirty="0">
                <a:solidFill>
                  <a:srgbClr val="0E4F6B"/>
                </a:solidFill>
                <a:latin typeface="Calibri   "/>
              </a:rPr>
              <a:t> </a:t>
            </a:r>
            <a:r>
              <a:rPr sz="1406" kern="0" dirty="0" err="1">
                <a:solidFill>
                  <a:srgbClr val="0E4F6B"/>
                </a:solidFill>
                <a:latin typeface="Calibri   "/>
              </a:rPr>
              <a:t>émotion</a:t>
            </a:r>
            <a:r>
              <a:rPr sz="1406" kern="0" dirty="0">
                <a:solidFill>
                  <a:srgbClr val="0E4F6B"/>
                </a:solidFill>
                <a:latin typeface="Calibri   "/>
              </a:rPr>
              <a:t>, et je </a:t>
            </a:r>
            <a:r>
              <a:rPr sz="1406" kern="0" dirty="0" err="1">
                <a:solidFill>
                  <a:srgbClr val="0E4F6B"/>
                </a:solidFill>
                <a:latin typeface="Calibri   "/>
              </a:rPr>
              <a:t>suis</a:t>
            </a:r>
            <a:r>
              <a:rPr sz="1406" kern="0" dirty="0">
                <a:solidFill>
                  <a:srgbClr val="0E4F6B"/>
                </a:solidFill>
                <a:latin typeface="Calibri   "/>
              </a:rPr>
              <a:t> triste, content, </a:t>
            </a:r>
            <a:r>
              <a:rPr sz="1406" kern="0" dirty="0" err="1">
                <a:solidFill>
                  <a:srgbClr val="0E4F6B"/>
                </a:solidFill>
                <a:latin typeface="Calibri   "/>
              </a:rPr>
              <a:t>fâché</a:t>
            </a:r>
            <a:r>
              <a:rPr sz="1406" kern="0" dirty="0">
                <a:solidFill>
                  <a:srgbClr val="0E4F6B"/>
                </a:solidFill>
                <a:latin typeface="Calibri   "/>
              </a:rPr>
              <a:t>, </a:t>
            </a:r>
            <a:r>
              <a:rPr sz="1406" kern="0" dirty="0" err="1">
                <a:solidFill>
                  <a:srgbClr val="0E4F6B"/>
                </a:solidFill>
                <a:latin typeface="Calibri   "/>
              </a:rPr>
              <a:t>stressé</a:t>
            </a:r>
            <a:r>
              <a:rPr sz="1406" kern="0" dirty="0">
                <a:solidFill>
                  <a:srgbClr val="0E4F6B"/>
                </a:solidFill>
                <a:latin typeface="Calibri   "/>
              </a:rPr>
              <a:t>,                         </a:t>
            </a:r>
            <a:r>
              <a:rPr sz="1406" kern="0" dirty="0" err="1">
                <a:solidFill>
                  <a:srgbClr val="0E4F6B"/>
                </a:solidFill>
                <a:latin typeface="Calibri   "/>
              </a:rPr>
              <a:t>Quelle</a:t>
            </a:r>
            <a:r>
              <a:rPr sz="1406" kern="0" dirty="0">
                <a:solidFill>
                  <a:srgbClr val="0E4F6B"/>
                </a:solidFill>
                <a:latin typeface="Calibri   "/>
              </a:rPr>
              <a:t> </a:t>
            </a:r>
            <a:r>
              <a:rPr sz="1406" kern="0" dirty="0" err="1">
                <a:solidFill>
                  <a:srgbClr val="0E4F6B"/>
                </a:solidFill>
                <a:latin typeface="Calibri   "/>
              </a:rPr>
              <a:t>est</a:t>
            </a:r>
            <a:r>
              <a:rPr sz="1406" kern="0" dirty="0">
                <a:solidFill>
                  <a:srgbClr val="0E4F6B"/>
                </a:solidFill>
                <a:latin typeface="Calibri   "/>
              </a:rPr>
              <a:t> ma position? </a:t>
            </a:r>
            <a:r>
              <a:rPr sz="1406" kern="0" dirty="0" err="1">
                <a:solidFill>
                  <a:srgbClr val="0E4F6B"/>
                </a:solidFill>
                <a:latin typeface="Calibri   "/>
              </a:rPr>
              <a:t>Quelle</a:t>
            </a:r>
            <a:r>
              <a:rPr sz="1406" kern="0" dirty="0">
                <a:solidFill>
                  <a:srgbClr val="0E4F6B"/>
                </a:solidFill>
                <a:latin typeface="Calibri   "/>
              </a:rPr>
              <a:t> position je </a:t>
            </a:r>
            <a:r>
              <a:rPr sz="1406" kern="0" dirty="0" err="1">
                <a:solidFill>
                  <a:srgbClr val="0E4F6B"/>
                </a:solidFill>
                <a:latin typeface="Calibri   "/>
              </a:rPr>
              <a:t>pourrais</a:t>
            </a:r>
            <a:r>
              <a:rPr sz="1406" kern="0" dirty="0">
                <a:solidFill>
                  <a:srgbClr val="0E4F6B"/>
                </a:solidFill>
                <a:latin typeface="Calibri   "/>
              </a:rPr>
              <a:t> </a:t>
            </a:r>
            <a:r>
              <a:rPr sz="1406" kern="0" dirty="0" err="1">
                <a:solidFill>
                  <a:srgbClr val="0E4F6B"/>
                </a:solidFill>
                <a:latin typeface="Calibri   "/>
              </a:rPr>
              <a:t>prendre</a:t>
            </a:r>
            <a:r>
              <a:rPr sz="1406" kern="0" dirty="0">
                <a:solidFill>
                  <a:srgbClr val="0E4F6B"/>
                </a:solidFill>
                <a:latin typeface="Calibri   "/>
              </a:rPr>
              <a:t>? </a:t>
            </a:r>
          </a:p>
        </p:txBody>
      </p:sp>
      <p:pic>
        <p:nvPicPr>
          <p:cNvPr id="18" name="Image 3"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74647" y="25453"/>
            <a:ext cx="1279263" cy="127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72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1. Les accueillir…"/>
          <p:cNvSpPr txBox="1"/>
          <p:nvPr/>
        </p:nvSpPr>
        <p:spPr>
          <a:xfrm>
            <a:off x="1632074" y="888106"/>
            <a:ext cx="8780073" cy="5176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57" hangingPunct="0">
              <a:spcBef>
                <a:spcPts val="844"/>
              </a:spcBef>
              <a:defRPr sz="2600" b="1">
                <a:latin typeface="Comic Sans MS"/>
                <a:ea typeface="Comic Sans MS"/>
                <a:cs typeface="Comic Sans MS"/>
                <a:sym typeface="Comic Sans MS"/>
              </a:defRPr>
            </a:pPr>
            <a:r>
              <a:rPr sz="1828" b="1" kern="0" dirty="0">
                <a:solidFill>
                  <a:srgbClr val="000000"/>
                </a:solidFill>
                <a:latin typeface="Comic Sans MS"/>
                <a:sym typeface="Comic Sans MS"/>
              </a:rPr>
              <a:t>1. Les </a:t>
            </a:r>
            <a:r>
              <a:rPr sz="1828" b="1" kern="0" dirty="0" err="1">
                <a:solidFill>
                  <a:srgbClr val="000000"/>
                </a:solidFill>
                <a:latin typeface="Comic Sans MS"/>
                <a:sym typeface="Comic Sans MS"/>
              </a:rPr>
              <a:t>accueillir</a:t>
            </a:r>
            <a:r>
              <a:rPr sz="1828" b="1" kern="0" dirty="0">
                <a:solidFill>
                  <a:srgbClr val="000000"/>
                </a:solidFill>
                <a:latin typeface="Comic Sans MS"/>
                <a:sym typeface="Comic Sans MS"/>
              </a:rPr>
              <a:t> </a:t>
            </a:r>
            <a:endParaRPr sz="844" b="1" kern="0" dirty="0">
              <a:solidFill>
                <a:srgbClr val="000000"/>
              </a:solidFill>
              <a:latin typeface="Times Roman"/>
              <a:ea typeface="Times Roman"/>
              <a:cs typeface="Times Roman"/>
              <a:sym typeface="Times Roman"/>
            </a:endParaRPr>
          </a:p>
          <a:p>
            <a:pPr defTabSz="321457" hangingPunct="0">
              <a:spcBef>
                <a:spcPts val="844"/>
              </a:spcBef>
              <a:defRPr sz="2000">
                <a:latin typeface="Comic Sans MS"/>
                <a:ea typeface="Comic Sans MS"/>
                <a:cs typeface="Comic Sans MS"/>
                <a:sym typeface="Comic Sans MS"/>
              </a:defRPr>
            </a:pPr>
            <a:r>
              <a:rPr sz="1406" kern="0" dirty="0" err="1">
                <a:solidFill>
                  <a:srgbClr val="000000"/>
                </a:solidFill>
                <a:latin typeface="Comic Sans MS"/>
                <a:sym typeface="Comic Sans MS"/>
              </a:rPr>
              <a:t>D’abord</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bien</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leur</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montrer</a:t>
            </a:r>
            <a:r>
              <a:rPr sz="1406" kern="0" dirty="0">
                <a:solidFill>
                  <a:srgbClr val="000000"/>
                </a:solidFill>
                <a:latin typeface="Comic Sans MS"/>
                <a:sym typeface="Comic Sans MS"/>
              </a:rPr>
              <a:t> que </a:t>
            </a:r>
            <a:r>
              <a:rPr sz="1406" kern="0" dirty="0" err="1">
                <a:solidFill>
                  <a:srgbClr val="000000"/>
                </a:solidFill>
                <a:latin typeface="Comic Sans MS"/>
                <a:sym typeface="Comic Sans MS"/>
              </a:rPr>
              <a:t>vous</a:t>
            </a:r>
            <a:r>
              <a:rPr sz="1406" kern="0" dirty="0">
                <a:solidFill>
                  <a:srgbClr val="000000"/>
                </a:solidFill>
                <a:latin typeface="Comic Sans MS"/>
                <a:sym typeface="Comic Sans MS"/>
              </a:rPr>
              <a:t> les </a:t>
            </a:r>
            <a:r>
              <a:rPr sz="1406" kern="0" dirty="0" err="1">
                <a:solidFill>
                  <a:srgbClr val="000000"/>
                </a:solidFill>
                <a:latin typeface="Comic Sans MS"/>
                <a:sym typeface="Comic Sans MS"/>
              </a:rPr>
              <a:t>avez</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remarquées</a:t>
            </a:r>
            <a:r>
              <a:rPr sz="1406" kern="0" dirty="0">
                <a:solidFill>
                  <a:srgbClr val="000000"/>
                </a:solidFill>
                <a:latin typeface="Comic Sans MS"/>
                <a:sym typeface="Comic Sans MS"/>
              </a:rPr>
              <a:t>: « Bonjour petit </a:t>
            </a:r>
            <a:r>
              <a:rPr sz="1406" kern="0" dirty="0" err="1">
                <a:solidFill>
                  <a:srgbClr val="000000"/>
                </a:solidFill>
                <a:latin typeface="Comic Sans MS"/>
                <a:sym typeface="Comic Sans MS"/>
              </a:rPr>
              <a:t>démon</a:t>
            </a:r>
            <a:r>
              <a:rPr sz="1406" kern="0" dirty="0">
                <a:solidFill>
                  <a:srgbClr val="000000"/>
                </a:solidFill>
                <a:latin typeface="Comic Sans MS"/>
                <a:sym typeface="Comic Sans MS"/>
              </a:rPr>
              <a:t>, je </a:t>
            </a:r>
            <a:r>
              <a:rPr sz="1406" kern="0" dirty="0" err="1">
                <a:solidFill>
                  <a:srgbClr val="000000"/>
                </a:solidFill>
                <a:latin typeface="Comic Sans MS"/>
                <a:sym typeface="Comic Sans MS"/>
              </a:rPr>
              <a:t>t’ai</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repéré</a:t>
            </a:r>
            <a:r>
              <a:rPr sz="1406" kern="0" dirty="0">
                <a:solidFill>
                  <a:srgbClr val="000000"/>
                </a:solidFill>
                <a:latin typeface="Comic Sans MS"/>
                <a:sym typeface="Comic Sans MS"/>
              </a:rPr>
              <a:t> ! » </a:t>
            </a:r>
            <a:endParaRPr sz="844" kern="0" dirty="0">
              <a:solidFill>
                <a:srgbClr val="000000"/>
              </a:solidFill>
              <a:latin typeface="Times Roman"/>
              <a:ea typeface="Times Roman"/>
              <a:cs typeface="Times Roman"/>
              <a:sym typeface="Times Roman"/>
            </a:endParaRPr>
          </a:p>
          <a:p>
            <a:pPr defTabSz="321457" hangingPunct="0">
              <a:spcBef>
                <a:spcPts val="844"/>
              </a:spcBef>
              <a:defRPr sz="2600" b="1">
                <a:latin typeface="Comic Sans MS"/>
                <a:ea typeface="Comic Sans MS"/>
                <a:cs typeface="Comic Sans MS"/>
                <a:sym typeface="Comic Sans MS"/>
              </a:defRPr>
            </a:pPr>
            <a:r>
              <a:rPr sz="1828" b="1" kern="0" dirty="0">
                <a:solidFill>
                  <a:srgbClr val="000000"/>
                </a:solidFill>
                <a:latin typeface="Comic Sans MS"/>
                <a:sym typeface="Comic Sans MS"/>
              </a:rPr>
              <a:t>2. Les observer </a:t>
            </a:r>
            <a:endParaRPr sz="844" b="1" kern="0" dirty="0">
              <a:solidFill>
                <a:srgbClr val="000000"/>
              </a:solidFill>
              <a:latin typeface="Times Roman"/>
              <a:ea typeface="Times Roman"/>
              <a:cs typeface="Times Roman"/>
              <a:sym typeface="Times Roman"/>
            </a:endParaRPr>
          </a:p>
          <a:p>
            <a:pPr defTabSz="321457" hangingPunct="0">
              <a:spcBef>
                <a:spcPts val="844"/>
              </a:spcBef>
              <a:defRPr sz="2000">
                <a:latin typeface="Comic Sans MS"/>
                <a:ea typeface="Comic Sans MS"/>
                <a:cs typeface="Comic Sans MS"/>
                <a:sym typeface="Comic Sans MS"/>
              </a:defRPr>
            </a:pPr>
            <a:r>
              <a:rPr sz="1406" kern="0" dirty="0">
                <a:solidFill>
                  <a:srgbClr val="000000"/>
                </a:solidFill>
                <a:latin typeface="Comic Sans MS"/>
                <a:sym typeface="Comic Sans MS"/>
              </a:rPr>
              <a:t>Ne les </a:t>
            </a:r>
            <a:r>
              <a:rPr sz="1406" kern="0" dirty="0" err="1">
                <a:solidFill>
                  <a:srgbClr val="000000"/>
                </a:solidFill>
                <a:latin typeface="Comic Sans MS"/>
                <a:sym typeface="Comic Sans MS"/>
              </a:rPr>
              <a:t>chassez</a:t>
            </a:r>
            <a:r>
              <a:rPr sz="1406" kern="0" dirty="0">
                <a:solidFill>
                  <a:srgbClr val="000000"/>
                </a:solidFill>
                <a:latin typeface="Comic Sans MS"/>
                <a:sym typeface="Comic Sans MS"/>
              </a:rPr>
              <a:t> pas tout de suite: </a:t>
            </a:r>
            <a:r>
              <a:rPr sz="1406" kern="0" dirty="0" err="1">
                <a:solidFill>
                  <a:srgbClr val="000000"/>
                </a:solidFill>
                <a:latin typeface="Comic Sans MS"/>
                <a:sym typeface="Comic Sans MS"/>
              </a:rPr>
              <a:t>ils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sont</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très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susceptibles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Ils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reviendraient</a:t>
            </a:r>
            <a:r>
              <a:rPr sz="1406" kern="0" dirty="0">
                <a:solidFill>
                  <a:srgbClr val="000000"/>
                </a:solidFill>
                <a:latin typeface="Comic Sans MS"/>
                <a:sym typeface="Comic Sans MS"/>
              </a:rPr>
              <a:t> encore plus </a:t>
            </a:r>
            <a:r>
              <a:rPr sz="1406" kern="0" dirty="0" err="1">
                <a:solidFill>
                  <a:srgbClr val="000000"/>
                </a:solidFill>
                <a:latin typeface="Comic Sans MS"/>
                <a:sym typeface="Comic Sans MS"/>
              </a:rPr>
              <a:t>souvent</a:t>
            </a:r>
            <a:r>
              <a:rPr sz="1406" kern="0" dirty="0">
                <a:solidFill>
                  <a:srgbClr val="000000"/>
                </a:solidFill>
                <a:latin typeface="Comic Sans MS"/>
                <a:sym typeface="Comic Sans MS"/>
              </a:rPr>
              <a:t>, </a:t>
            </a:r>
          </a:p>
          <a:p>
            <a:pPr defTabSz="321457" hangingPunct="0">
              <a:spcBef>
                <a:spcPts val="844"/>
              </a:spcBef>
              <a:defRPr sz="2000">
                <a:latin typeface="Comic Sans MS"/>
                <a:ea typeface="Comic Sans MS"/>
                <a:cs typeface="Comic Sans MS"/>
                <a:sym typeface="Comic Sans MS"/>
              </a:defRPr>
            </a:pPr>
            <a:r>
              <a:rPr sz="1406" kern="0" dirty="0">
                <a:solidFill>
                  <a:srgbClr val="000000"/>
                </a:solidFill>
                <a:latin typeface="Comic Sans MS"/>
                <a:sym typeface="Comic Sans MS"/>
              </a:rPr>
              <a:t>plus forts et </a:t>
            </a:r>
            <a:r>
              <a:rPr sz="1406" kern="0" dirty="0" err="1" smtClean="0">
                <a:solidFill>
                  <a:srgbClr val="000000"/>
                </a:solidFill>
                <a:latin typeface="Comic Sans MS"/>
                <a:sym typeface="Comic Sans MS"/>
              </a:rPr>
              <a:t>fâchés</a:t>
            </a:r>
            <a:r>
              <a:rPr lang="fr-FR" sz="1406" kern="0" dirty="0" smtClean="0">
                <a:solidFill>
                  <a:srgbClr val="000000"/>
                </a:solidFill>
                <a:latin typeface="Comic Sans MS"/>
                <a:sym typeface="Comic Sans MS"/>
              </a:rPr>
              <a:t> </a:t>
            </a:r>
            <a:r>
              <a:rPr sz="1406" kern="0" dirty="0" smtClean="0">
                <a:solidFill>
                  <a:srgbClr val="000000"/>
                </a:solidFill>
                <a:latin typeface="Comic Sans MS"/>
                <a:sym typeface="Comic Sans MS"/>
              </a:rPr>
              <a:t>! </a:t>
            </a:r>
            <a:endParaRPr sz="844" kern="0" dirty="0">
              <a:solidFill>
                <a:srgbClr val="000000"/>
              </a:solidFill>
              <a:latin typeface="Times Roman"/>
              <a:ea typeface="Times Roman"/>
              <a:cs typeface="Times Roman"/>
              <a:sym typeface="Times Roman"/>
            </a:endParaRPr>
          </a:p>
          <a:p>
            <a:pPr defTabSz="321457" hangingPunct="0">
              <a:spcBef>
                <a:spcPts val="844"/>
              </a:spcBef>
              <a:defRPr sz="2000">
                <a:latin typeface="Comic Sans MS"/>
                <a:ea typeface="Comic Sans MS"/>
                <a:cs typeface="Comic Sans MS"/>
                <a:sym typeface="Comic Sans MS"/>
              </a:defRPr>
            </a:pPr>
            <a:r>
              <a:rPr sz="1406" kern="0" dirty="0">
                <a:solidFill>
                  <a:srgbClr val="000000"/>
                </a:solidFill>
                <a:latin typeface="Comic Sans MS"/>
                <a:sym typeface="Comic Sans MS"/>
              </a:rPr>
              <a:t>Observe </a:t>
            </a:r>
            <a:r>
              <a:rPr sz="1406" kern="0" dirty="0" err="1">
                <a:solidFill>
                  <a:srgbClr val="000000"/>
                </a:solidFill>
                <a:latin typeface="Comic Sans MS"/>
                <a:sym typeface="Comic Sans MS"/>
              </a:rPr>
              <a:t>plutôt</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ce</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qu’ils</a:t>
            </a:r>
            <a:r>
              <a:rPr sz="1406" kern="0" dirty="0">
                <a:solidFill>
                  <a:srgbClr val="000000"/>
                </a:solidFill>
                <a:latin typeface="Comic Sans MS"/>
                <a:sym typeface="Comic Sans MS"/>
              </a:rPr>
              <a:t> font:</a:t>
            </a:r>
            <a:br>
              <a:rPr sz="1406" kern="0" dirty="0">
                <a:solidFill>
                  <a:srgbClr val="000000"/>
                </a:solidFill>
                <a:latin typeface="Comic Sans MS"/>
                <a:sym typeface="Comic Sans MS"/>
              </a:rPr>
            </a:br>
            <a:r>
              <a:rPr sz="1406" kern="0" dirty="0">
                <a:solidFill>
                  <a:srgbClr val="000000"/>
                </a:solidFill>
                <a:latin typeface="Arial"/>
                <a:ea typeface="Arial"/>
                <a:cs typeface="Arial"/>
                <a:sym typeface="Arial"/>
              </a:rPr>
              <a:t>• </a:t>
            </a:r>
            <a:r>
              <a:rPr sz="1406" kern="0" dirty="0">
                <a:solidFill>
                  <a:srgbClr val="000000"/>
                </a:solidFill>
                <a:latin typeface="Comic Sans MS"/>
                <a:sym typeface="Comic Sans MS"/>
              </a:rPr>
              <a:t>« que </a:t>
            </a:r>
            <a:r>
              <a:rPr sz="1406" kern="0" dirty="0" err="1">
                <a:solidFill>
                  <a:srgbClr val="000000"/>
                </a:solidFill>
                <a:latin typeface="Comic Sans MS"/>
                <a:sym typeface="Comic Sans MS"/>
              </a:rPr>
              <a:t>racontent</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ils</a:t>
            </a:r>
            <a:r>
              <a:rPr sz="1406" kern="0" dirty="0">
                <a:solidFill>
                  <a:srgbClr val="000000"/>
                </a:solidFill>
                <a:latin typeface="Comic Sans MS"/>
                <a:sym typeface="Comic Sans MS"/>
              </a:rPr>
              <a:t> ? » (</a:t>
            </a:r>
            <a:r>
              <a:rPr sz="1406" kern="0" dirty="0" err="1">
                <a:solidFill>
                  <a:srgbClr val="000000"/>
                </a:solidFill>
                <a:latin typeface="Comic Sans MS"/>
                <a:sym typeface="Comic Sans MS"/>
              </a:rPr>
              <a:t>ce</a:t>
            </a:r>
            <a:r>
              <a:rPr sz="1406" kern="0" dirty="0">
                <a:solidFill>
                  <a:srgbClr val="000000"/>
                </a:solidFill>
                <a:latin typeface="Comic Sans MS"/>
                <a:sym typeface="Comic Sans MS"/>
              </a:rPr>
              <a:t> qui se </a:t>
            </a:r>
            <a:r>
              <a:rPr sz="1406" kern="0" dirty="0" err="1">
                <a:solidFill>
                  <a:srgbClr val="000000"/>
                </a:solidFill>
                <a:latin typeface="Comic Sans MS"/>
                <a:sym typeface="Comic Sans MS"/>
              </a:rPr>
              <a:t>passe</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dans</a:t>
            </a:r>
            <a:r>
              <a:rPr sz="1406" kern="0" dirty="0">
                <a:solidFill>
                  <a:srgbClr val="000000"/>
                </a:solidFill>
                <a:latin typeface="Comic Sans MS"/>
                <a:sym typeface="Comic Sans MS"/>
              </a:rPr>
              <a:t> ma tête )</a:t>
            </a:r>
            <a:br>
              <a:rPr sz="1406" kern="0" dirty="0">
                <a:solidFill>
                  <a:srgbClr val="000000"/>
                </a:solidFill>
                <a:latin typeface="Comic Sans MS"/>
                <a:sym typeface="Comic Sans MS"/>
              </a:rPr>
            </a:br>
            <a:r>
              <a:rPr sz="1406" kern="0" dirty="0">
                <a:solidFill>
                  <a:srgbClr val="000000"/>
                </a:solidFill>
                <a:latin typeface="Arial"/>
                <a:ea typeface="Arial"/>
                <a:cs typeface="Arial"/>
                <a:sym typeface="Arial"/>
              </a:rPr>
              <a:t>• </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où</a:t>
            </a:r>
            <a:r>
              <a:rPr sz="1406" kern="0" dirty="0">
                <a:solidFill>
                  <a:srgbClr val="000000"/>
                </a:solidFill>
                <a:latin typeface="Comic Sans MS"/>
                <a:sym typeface="Comic Sans MS"/>
              </a:rPr>
              <a:t> </a:t>
            </a:r>
            <a:r>
              <a:rPr sz="1406" kern="0" dirty="0" err="1" smtClean="0">
                <a:solidFill>
                  <a:srgbClr val="000000"/>
                </a:solidFill>
                <a:latin typeface="Comic Sans MS"/>
                <a:sym typeface="Comic Sans MS"/>
              </a:rPr>
              <a:t>habitent-ils</a:t>
            </a:r>
            <a:r>
              <a:rPr lang="fr-FR" sz="1406" kern="0" dirty="0" smtClean="0">
                <a:solidFill>
                  <a:srgbClr val="000000"/>
                </a:solidFill>
                <a:latin typeface="Comic Sans MS"/>
                <a:sym typeface="Comic Sans MS"/>
              </a:rPr>
              <a:t> </a:t>
            </a:r>
            <a:r>
              <a:rPr sz="1406" kern="0" dirty="0" smtClean="0">
                <a:solidFill>
                  <a:srgbClr val="000000"/>
                </a:solidFill>
                <a:latin typeface="Comic Sans MS"/>
                <a:sym typeface="Comic Sans MS"/>
              </a:rPr>
              <a:t>? </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ce</a:t>
            </a:r>
            <a:r>
              <a:rPr sz="1406" kern="0" dirty="0">
                <a:solidFill>
                  <a:srgbClr val="000000"/>
                </a:solidFill>
                <a:latin typeface="Comic Sans MS"/>
                <a:sym typeface="Comic Sans MS"/>
              </a:rPr>
              <a:t> qui se </a:t>
            </a:r>
            <a:r>
              <a:rPr sz="1406" kern="0" dirty="0" err="1">
                <a:solidFill>
                  <a:srgbClr val="000000"/>
                </a:solidFill>
                <a:latin typeface="Comic Sans MS"/>
                <a:sym typeface="Comic Sans MS"/>
              </a:rPr>
              <a:t>passe</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dans</a:t>
            </a:r>
            <a:r>
              <a:rPr sz="1406" kern="0" dirty="0">
                <a:solidFill>
                  <a:srgbClr val="000000"/>
                </a:solidFill>
                <a:latin typeface="Comic Sans MS"/>
                <a:sym typeface="Comic Sans MS"/>
              </a:rPr>
              <a:t> mon corps)                                      </a:t>
            </a:r>
            <a:br>
              <a:rPr sz="1406" kern="0" dirty="0">
                <a:solidFill>
                  <a:srgbClr val="000000"/>
                </a:solidFill>
                <a:latin typeface="Comic Sans MS"/>
                <a:sym typeface="Comic Sans MS"/>
              </a:rPr>
            </a:br>
            <a:r>
              <a:rPr sz="1406" kern="0" dirty="0">
                <a:solidFill>
                  <a:srgbClr val="000000"/>
                </a:solidFill>
                <a:latin typeface="Arial"/>
                <a:ea typeface="Arial"/>
                <a:cs typeface="Arial"/>
                <a:sym typeface="Arial"/>
              </a:rPr>
              <a:t>• </a:t>
            </a:r>
            <a:r>
              <a:rPr sz="1406" kern="0" dirty="0">
                <a:solidFill>
                  <a:srgbClr val="000000"/>
                </a:solidFill>
                <a:latin typeface="Comic Sans MS"/>
                <a:sym typeface="Comic Sans MS"/>
              </a:rPr>
              <a:t>« que me </a:t>
            </a:r>
            <a:r>
              <a:rPr sz="1406" kern="0" dirty="0" err="1">
                <a:solidFill>
                  <a:srgbClr val="000000"/>
                </a:solidFill>
                <a:latin typeface="Comic Sans MS"/>
                <a:sym typeface="Comic Sans MS"/>
              </a:rPr>
              <a:t>disent-il</a:t>
            </a:r>
            <a:r>
              <a:rPr sz="1406" kern="0" dirty="0">
                <a:solidFill>
                  <a:srgbClr val="000000"/>
                </a:solidFill>
                <a:latin typeface="Comic Sans MS"/>
                <a:sym typeface="Comic Sans MS"/>
              </a:rPr>
              <a:t> de faire </a:t>
            </a:r>
            <a:r>
              <a:rPr sz="1406" kern="0" dirty="0" smtClean="0">
                <a:solidFill>
                  <a:srgbClr val="000000"/>
                </a:solidFill>
                <a:latin typeface="Comic Sans MS"/>
                <a:sym typeface="Comic Sans MS"/>
              </a:rPr>
              <a:t>?</a:t>
            </a:r>
            <a:r>
              <a:rPr lang="fr-FR" sz="1406" kern="0" dirty="0">
                <a:solidFill>
                  <a:srgbClr val="000000"/>
                </a:solidFill>
                <a:latin typeface="Comic Sans MS"/>
                <a:sym typeface="Comic Sans MS"/>
              </a:rPr>
              <a:t> </a:t>
            </a:r>
            <a:r>
              <a:rPr lang="fr-FR" sz="1406" kern="0" dirty="0" smtClean="0">
                <a:solidFill>
                  <a:srgbClr val="000000"/>
                </a:solidFill>
                <a:latin typeface="Comic Sans MS"/>
                <a:sym typeface="Comic Sans MS"/>
              </a:rPr>
              <a:t>»</a:t>
            </a:r>
            <a:r>
              <a:rPr sz="1406" kern="0" dirty="0" smtClean="0">
                <a:solidFill>
                  <a:srgbClr val="000000"/>
                </a:solidFill>
                <a:latin typeface="Comic Sans MS"/>
                <a:sym typeface="Comic Sans MS"/>
              </a:rPr>
              <a:t> </a:t>
            </a:r>
            <a:r>
              <a:rPr sz="1406" kern="0" dirty="0">
                <a:solidFill>
                  <a:srgbClr val="000000"/>
                </a:solidFill>
                <a:latin typeface="Comic Sans MS"/>
                <a:sym typeface="Comic Sans MS"/>
              </a:rPr>
              <a:t>(</a:t>
            </a:r>
            <a:r>
              <a:rPr sz="1406" kern="0" dirty="0" err="1">
                <a:solidFill>
                  <a:srgbClr val="000000"/>
                </a:solidFill>
                <a:latin typeface="Comic Sans MS"/>
                <a:sym typeface="Comic Sans MS"/>
              </a:rPr>
              <a:t>ce</a:t>
            </a:r>
            <a:r>
              <a:rPr sz="1406" kern="0" dirty="0">
                <a:solidFill>
                  <a:srgbClr val="000000"/>
                </a:solidFill>
                <a:latin typeface="Comic Sans MS"/>
                <a:sym typeface="Comic Sans MS"/>
              </a:rPr>
              <a:t> que </a:t>
            </a:r>
            <a:r>
              <a:rPr sz="1406" kern="0" dirty="0" err="1">
                <a:solidFill>
                  <a:srgbClr val="000000"/>
                </a:solidFill>
                <a:latin typeface="Comic Sans MS"/>
                <a:sym typeface="Comic Sans MS"/>
              </a:rPr>
              <a:t>j'ai</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envie</a:t>
            </a:r>
            <a:r>
              <a:rPr sz="1406" kern="0" dirty="0">
                <a:solidFill>
                  <a:srgbClr val="000000"/>
                </a:solidFill>
                <a:latin typeface="Comic Sans MS"/>
                <a:sym typeface="Comic Sans MS"/>
              </a:rPr>
              <a:t> de faire)             </a:t>
            </a:r>
          </a:p>
          <a:p>
            <a:pPr defTabSz="321457" hangingPunct="0">
              <a:spcBef>
                <a:spcPts val="844"/>
              </a:spcBef>
              <a:defRPr sz="1200">
                <a:latin typeface="Times Roman"/>
                <a:ea typeface="Times Roman"/>
                <a:cs typeface="Times Roman"/>
                <a:sym typeface="Times Roman"/>
              </a:defRPr>
            </a:pPr>
            <a:endParaRPr sz="844" kern="0" dirty="0">
              <a:solidFill>
                <a:srgbClr val="000000"/>
              </a:solidFill>
              <a:latin typeface="Times Roman"/>
              <a:sym typeface="Times Roman"/>
            </a:endParaRPr>
          </a:p>
          <a:p>
            <a:pPr defTabSz="321457" hangingPunct="0">
              <a:spcBef>
                <a:spcPts val="844"/>
              </a:spcBef>
              <a:defRPr sz="2600" b="1">
                <a:latin typeface="Comic Sans MS"/>
                <a:ea typeface="Comic Sans MS"/>
                <a:cs typeface="Comic Sans MS"/>
                <a:sym typeface="Comic Sans MS"/>
              </a:defRPr>
            </a:pPr>
            <a:r>
              <a:rPr sz="1828" b="1" kern="0" dirty="0">
                <a:solidFill>
                  <a:srgbClr val="000000"/>
                </a:solidFill>
                <a:latin typeface="Comic Sans MS"/>
                <a:sym typeface="Comic Sans MS"/>
              </a:rPr>
              <a:t>3. </a:t>
            </a:r>
            <a:r>
              <a:rPr sz="1828" b="1" kern="0" dirty="0" err="1">
                <a:solidFill>
                  <a:srgbClr val="000000"/>
                </a:solidFill>
                <a:latin typeface="Comic Sans MS"/>
                <a:sym typeface="Comic Sans MS"/>
              </a:rPr>
              <a:t>Respirer</a:t>
            </a:r>
            <a:r>
              <a:rPr sz="1828" b="1" kern="0" dirty="0">
                <a:solidFill>
                  <a:srgbClr val="000000"/>
                </a:solidFill>
                <a:latin typeface="Comic Sans MS"/>
                <a:sym typeface="Comic Sans MS"/>
              </a:rPr>
              <a:t> </a:t>
            </a:r>
            <a:endParaRPr sz="844" b="1" kern="0" dirty="0">
              <a:solidFill>
                <a:srgbClr val="000000"/>
              </a:solidFill>
              <a:latin typeface="Times Roman"/>
              <a:ea typeface="Times Roman"/>
              <a:cs typeface="Times Roman"/>
              <a:sym typeface="Times Roman"/>
            </a:endParaRPr>
          </a:p>
          <a:p>
            <a:pPr defTabSz="321457" hangingPunct="0">
              <a:spcBef>
                <a:spcPts val="844"/>
              </a:spcBef>
              <a:defRPr sz="2000">
                <a:latin typeface="Comic Sans MS"/>
                <a:ea typeface="Comic Sans MS"/>
                <a:cs typeface="Comic Sans MS"/>
                <a:sym typeface="Comic Sans MS"/>
              </a:defRPr>
            </a:pPr>
            <a:r>
              <a:rPr sz="1406" kern="0" dirty="0" err="1">
                <a:solidFill>
                  <a:srgbClr val="000000"/>
                </a:solidFill>
                <a:latin typeface="Comic Sans MS"/>
                <a:sym typeface="Comic Sans MS"/>
              </a:rPr>
              <a:t>Maintenant</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vous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pouvez</a:t>
            </a:r>
            <a:r>
              <a:rPr sz="1406" kern="0" dirty="0">
                <a:solidFill>
                  <a:srgbClr val="000000"/>
                </a:solidFill>
                <a:latin typeface="Comic Sans MS"/>
                <a:sym typeface="Comic Sans MS"/>
              </a:rPr>
              <a:t> les </a:t>
            </a:r>
            <a:r>
              <a:rPr sz="1406" kern="0" dirty="0" err="1">
                <a:solidFill>
                  <a:srgbClr val="000000"/>
                </a:solidFill>
                <a:latin typeface="Comic Sans MS"/>
                <a:sym typeface="Comic Sans MS"/>
              </a:rPr>
              <a:t>laisser</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dans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leur</a:t>
            </a:r>
            <a:r>
              <a:rPr sz="1406" kern="0" dirty="0">
                <a:solidFill>
                  <a:srgbClr val="000000"/>
                </a:solidFill>
                <a:latin typeface="Comic Sans MS"/>
                <a:sym typeface="Comic Sans MS"/>
              </a:rPr>
              <a:t> coin. Ne </a:t>
            </a:r>
            <a:r>
              <a:rPr sz="1406" kern="0" dirty="0" err="1">
                <a:solidFill>
                  <a:srgbClr val="000000"/>
                </a:solidFill>
                <a:latin typeface="Comic Sans MS"/>
                <a:sym typeface="Comic Sans MS"/>
              </a:rPr>
              <a:t>faites</a:t>
            </a:r>
            <a:r>
              <a:rPr sz="1406" kern="0" dirty="0">
                <a:solidFill>
                  <a:srgbClr val="000000"/>
                </a:solidFill>
                <a:latin typeface="Comic Sans MS"/>
                <a:sym typeface="Comic Sans MS"/>
              </a:rPr>
              <a:t> plus trop attention à </a:t>
            </a:r>
            <a:r>
              <a:rPr sz="1406" kern="0" dirty="0" err="1">
                <a:solidFill>
                  <a:srgbClr val="000000"/>
                </a:solidFill>
                <a:latin typeface="Comic Sans MS"/>
                <a:sym typeface="Comic Sans MS"/>
              </a:rPr>
              <a:t>eux</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Mettez</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toute</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votre</a:t>
            </a:r>
            <a:r>
              <a:rPr sz="1406" kern="0" dirty="0">
                <a:solidFill>
                  <a:srgbClr val="000000"/>
                </a:solidFill>
                <a:latin typeface="Comic Sans MS"/>
                <a:sym typeface="Comic Sans MS"/>
              </a:rPr>
              <a:t> concentration sur </a:t>
            </a:r>
            <a:r>
              <a:rPr sz="1406" kern="0" dirty="0" err="1">
                <a:solidFill>
                  <a:srgbClr val="000000"/>
                </a:solidFill>
                <a:latin typeface="Comic Sans MS"/>
                <a:sym typeface="Comic Sans MS"/>
              </a:rPr>
              <a:t>votre</a:t>
            </a:r>
            <a:r>
              <a:rPr sz="1406" kern="0" dirty="0">
                <a:solidFill>
                  <a:srgbClr val="000000"/>
                </a:solidFill>
                <a:latin typeface="Comic Sans MS"/>
                <a:sym typeface="Comic Sans MS"/>
              </a:rPr>
              <a:t> respiration. </a:t>
            </a:r>
            <a:endParaRPr sz="844" kern="0" dirty="0">
              <a:solidFill>
                <a:srgbClr val="000000"/>
              </a:solidFill>
              <a:latin typeface="Times Roman"/>
              <a:ea typeface="Times Roman"/>
              <a:cs typeface="Times Roman"/>
              <a:sym typeface="Times Roman"/>
            </a:endParaRPr>
          </a:p>
          <a:p>
            <a:pPr defTabSz="321457" hangingPunct="0">
              <a:spcBef>
                <a:spcPts val="844"/>
              </a:spcBef>
              <a:defRPr sz="2600" b="1">
                <a:latin typeface="Comic Sans MS"/>
                <a:ea typeface="Comic Sans MS"/>
                <a:cs typeface="Comic Sans MS"/>
                <a:sym typeface="Comic Sans MS"/>
              </a:defRPr>
            </a:pPr>
            <a:r>
              <a:rPr sz="1828" b="1" kern="0" dirty="0">
                <a:solidFill>
                  <a:srgbClr val="000000"/>
                </a:solidFill>
                <a:latin typeface="Comic Sans MS"/>
                <a:sym typeface="Comic Sans MS"/>
              </a:rPr>
              <a:t>4. </a:t>
            </a:r>
            <a:r>
              <a:rPr sz="1828" b="1" kern="0" dirty="0" err="1">
                <a:solidFill>
                  <a:srgbClr val="000000"/>
                </a:solidFill>
                <a:latin typeface="Comic Sans MS"/>
                <a:sym typeface="Comic Sans MS"/>
              </a:rPr>
              <a:t>Agir</a:t>
            </a:r>
            <a:r>
              <a:rPr sz="1828" b="1" kern="0" dirty="0">
                <a:solidFill>
                  <a:srgbClr val="000000"/>
                </a:solidFill>
                <a:latin typeface="Comic Sans MS"/>
                <a:sym typeface="Comic Sans MS"/>
              </a:rPr>
              <a:t> </a:t>
            </a:r>
            <a:endParaRPr sz="844" b="1" kern="0" dirty="0">
              <a:solidFill>
                <a:srgbClr val="000000"/>
              </a:solidFill>
              <a:latin typeface="Times Roman"/>
              <a:ea typeface="Times Roman"/>
              <a:cs typeface="Times Roman"/>
              <a:sym typeface="Times Roman"/>
            </a:endParaRPr>
          </a:p>
          <a:p>
            <a:pPr defTabSz="321457" hangingPunct="0">
              <a:spcBef>
                <a:spcPts val="844"/>
              </a:spcBef>
              <a:defRPr sz="2000">
                <a:latin typeface="Comic Sans MS"/>
                <a:ea typeface="Comic Sans MS"/>
                <a:cs typeface="Comic Sans MS"/>
                <a:sym typeface="Comic Sans MS"/>
              </a:defRPr>
            </a:pPr>
            <a:r>
              <a:rPr sz="1406" kern="0" dirty="0">
                <a:solidFill>
                  <a:srgbClr val="000000"/>
                </a:solidFill>
                <a:latin typeface="Comic Sans MS"/>
                <a:sym typeface="Comic Sans MS"/>
              </a:rPr>
              <a:t>Ca y </a:t>
            </a:r>
            <a:r>
              <a:rPr sz="1406" kern="0" dirty="0" err="1">
                <a:solidFill>
                  <a:srgbClr val="000000"/>
                </a:solidFill>
                <a:latin typeface="Comic Sans MS"/>
                <a:sym typeface="Comic Sans MS"/>
              </a:rPr>
              <a:t>est</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vous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êtes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prêts</a:t>
            </a:r>
            <a:r>
              <a:rPr sz="1406" kern="0" dirty="0">
                <a:solidFill>
                  <a:srgbClr val="000000"/>
                </a:solidFill>
                <a:latin typeface="Comic Sans MS"/>
                <a:sym typeface="Comic Sans MS"/>
              </a:rPr>
              <a:t> à </a:t>
            </a:r>
            <a:r>
              <a:rPr sz="1406" kern="0" dirty="0" err="1">
                <a:solidFill>
                  <a:srgbClr val="000000"/>
                </a:solidFill>
                <a:latin typeface="Comic Sans MS"/>
                <a:sym typeface="Comic Sans MS"/>
              </a:rPr>
              <a:t>leur</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montrer</a:t>
            </a:r>
            <a:r>
              <a:rPr sz="1406" kern="0" dirty="0">
                <a:solidFill>
                  <a:srgbClr val="000000"/>
                </a:solidFill>
                <a:latin typeface="Comic Sans MS"/>
                <a:sym typeface="Comic Sans MS"/>
              </a:rPr>
              <a:t> que le chef, </a:t>
            </a:r>
            <a:r>
              <a:rPr sz="1406" kern="0" dirty="0" err="1">
                <a:solidFill>
                  <a:srgbClr val="000000"/>
                </a:solidFill>
                <a:latin typeface="Comic Sans MS"/>
                <a:sym typeface="Comic Sans MS"/>
              </a:rPr>
              <a:t>c’est</a:t>
            </a:r>
            <a:r>
              <a:rPr sz="1406" kern="0" dirty="0">
                <a:solidFill>
                  <a:srgbClr val="000000"/>
                </a:solidFill>
                <a:latin typeface="Comic Sans MS"/>
                <a:sym typeface="Comic Sans MS"/>
              </a:rPr>
              <a:t> </a:t>
            </a:r>
            <a:r>
              <a:rPr sz="1406" kern="0" dirty="0" err="1" smtClean="0">
                <a:solidFill>
                  <a:srgbClr val="000000"/>
                </a:solidFill>
                <a:latin typeface="Comic Sans MS"/>
                <a:sym typeface="Comic Sans MS"/>
              </a:rPr>
              <a:t>vous</a:t>
            </a:r>
            <a:r>
              <a:rPr lang="fr-FR" sz="1406" kern="0" dirty="0" smtClean="0">
                <a:solidFill>
                  <a:srgbClr val="000000"/>
                </a:solidFill>
                <a:latin typeface="Comic Sans MS"/>
                <a:sym typeface="Comic Sans MS"/>
              </a:rPr>
              <a:t> </a:t>
            </a:r>
            <a:r>
              <a:rPr sz="1406" kern="0" dirty="0" smtClean="0">
                <a:solidFill>
                  <a:srgbClr val="000000"/>
                </a:solidFill>
                <a:latin typeface="Comic Sans MS"/>
                <a:sym typeface="Comic Sans MS"/>
              </a:rPr>
              <a:t>! </a:t>
            </a:r>
            <a:r>
              <a:rPr sz="1406" kern="0" dirty="0" err="1">
                <a:solidFill>
                  <a:srgbClr val="000000"/>
                </a:solidFill>
                <a:latin typeface="Comic Sans MS"/>
                <a:sym typeface="Comic Sans MS"/>
              </a:rPr>
              <a:t>Vous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allez</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leur</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montrer</a:t>
            </a:r>
            <a:r>
              <a:rPr sz="1406" kern="0" dirty="0">
                <a:solidFill>
                  <a:srgbClr val="000000"/>
                </a:solidFill>
                <a:latin typeface="Comic Sans MS"/>
                <a:sym typeface="Comic Sans MS"/>
              </a:rPr>
              <a:t> que </a:t>
            </a:r>
            <a:r>
              <a:rPr sz="1406" kern="0" dirty="0" err="1">
                <a:solidFill>
                  <a:srgbClr val="000000"/>
                </a:solidFill>
                <a:latin typeface="Comic Sans MS"/>
                <a:sym typeface="Comic Sans MS"/>
              </a:rPr>
              <a:t>vous</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n’avez</a:t>
            </a:r>
            <a:r>
              <a:rPr sz="1406" kern="0" dirty="0">
                <a:solidFill>
                  <a:srgbClr val="000000"/>
                </a:solidFill>
                <a:latin typeface="Comic Sans MS"/>
                <a:sym typeface="Comic Sans MS"/>
              </a:rPr>
              <a:t> </a:t>
            </a:r>
          </a:p>
          <a:p>
            <a:pPr defTabSz="321457" hangingPunct="0">
              <a:spcBef>
                <a:spcPts val="844"/>
              </a:spcBef>
              <a:defRPr sz="2000">
                <a:latin typeface="Comic Sans MS"/>
                <a:ea typeface="Comic Sans MS"/>
                <a:cs typeface="Comic Sans MS"/>
                <a:sym typeface="Comic Sans MS"/>
              </a:defRPr>
            </a:pPr>
            <a:r>
              <a:rPr sz="1406" kern="0" dirty="0">
                <a:solidFill>
                  <a:srgbClr val="000000"/>
                </a:solidFill>
                <a:latin typeface="Comic Sans MS"/>
                <a:sym typeface="Comic Sans MS"/>
              </a:rPr>
              <a:t>pas </a:t>
            </a:r>
            <a:r>
              <a:rPr sz="1406" kern="0" dirty="0" err="1">
                <a:solidFill>
                  <a:srgbClr val="000000"/>
                </a:solidFill>
                <a:latin typeface="Comic Sans MS"/>
                <a:sym typeface="Comic Sans MS"/>
              </a:rPr>
              <a:t>peur</a:t>
            </a:r>
            <a:r>
              <a:rPr sz="1406" kern="0" dirty="0">
                <a:solidFill>
                  <a:srgbClr val="000000"/>
                </a:solidFill>
                <a:latin typeface="Comic Sans MS"/>
                <a:sym typeface="Comic Sans MS"/>
              </a:rPr>
              <a:t> </a:t>
            </a:r>
            <a:r>
              <a:rPr sz="1406" kern="0" dirty="0" err="1">
                <a:solidFill>
                  <a:srgbClr val="000000"/>
                </a:solidFill>
                <a:latin typeface="Comic Sans MS"/>
                <a:sym typeface="Comic Sans MS"/>
              </a:rPr>
              <a:t>d’eux</a:t>
            </a:r>
            <a:r>
              <a:rPr sz="1406" kern="0" dirty="0">
                <a:solidFill>
                  <a:srgbClr val="000000"/>
                </a:solidFill>
                <a:latin typeface="Comic Sans MS"/>
                <a:sym typeface="Comic Sans MS"/>
              </a:rPr>
              <a:t>. </a:t>
            </a:r>
            <a:endParaRPr sz="844" kern="0" dirty="0">
              <a:solidFill>
                <a:srgbClr val="000000"/>
              </a:solidFill>
              <a:latin typeface="Times Roman"/>
              <a:ea typeface="Times Roman"/>
              <a:cs typeface="Times Roman"/>
              <a:sym typeface="Times Roman"/>
            </a:endParaRPr>
          </a:p>
          <a:p>
            <a:pPr defTabSz="321457" hangingPunct="0">
              <a:spcBef>
                <a:spcPts val="844"/>
              </a:spcBef>
              <a:defRPr sz="2200" b="1">
                <a:latin typeface="Comic Sans MS"/>
                <a:ea typeface="Comic Sans MS"/>
                <a:cs typeface="Comic Sans MS"/>
                <a:sym typeface="Comic Sans MS"/>
              </a:defRPr>
            </a:pPr>
            <a:r>
              <a:rPr sz="1547" b="1" kern="0" dirty="0">
                <a:solidFill>
                  <a:srgbClr val="000000"/>
                </a:solidFill>
                <a:latin typeface="Comic Sans MS"/>
                <a:sym typeface="Comic Sans MS"/>
              </a:rPr>
              <a:t>Faire </a:t>
            </a:r>
            <a:r>
              <a:rPr sz="1547" b="1" kern="0" dirty="0" err="1">
                <a:solidFill>
                  <a:srgbClr val="000000"/>
                </a:solidFill>
                <a:latin typeface="Comic Sans MS"/>
                <a:sym typeface="Comic Sans MS"/>
              </a:rPr>
              <a:t>ce</a:t>
            </a:r>
            <a:r>
              <a:rPr sz="1547" b="1" kern="0" dirty="0">
                <a:solidFill>
                  <a:srgbClr val="000000"/>
                </a:solidFill>
                <a:latin typeface="Comic Sans MS"/>
                <a:sym typeface="Comic Sans MS"/>
              </a:rPr>
              <a:t> que VOUS </a:t>
            </a:r>
            <a:r>
              <a:rPr sz="1547" b="1" kern="0" dirty="0" err="1">
                <a:solidFill>
                  <a:srgbClr val="000000"/>
                </a:solidFill>
                <a:latin typeface="Comic Sans MS"/>
                <a:sym typeface="Comic Sans MS"/>
              </a:rPr>
              <a:t>avez</a:t>
            </a:r>
            <a:r>
              <a:rPr sz="1547" b="1" kern="0" dirty="0">
                <a:solidFill>
                  <a:srgbClr val="000000"/>
                </a:solidFill>
                <a:latin typeface="Comic Sans MS"/>
                <a:sym typeface="Comic Sans MS"/>
              </a:rPr>
              <a:t> </a:t>
            </a:r>
            <a:r>
              <a:rPr sz="1547" b="1" kern="0" dirty="0" err="1">
                <a:solidFill>
                  <a:srgbClr val="000000"/>
                </a:solidFill>
                <a:latin typeface="Comic Sans MS"/>
                <a:sym typeface="Comic Sans MS"/>
              </a:rPr>
              <a:t>décidé</a:t>
            </a:r>
            <a:r>
              <a:rPr sz="1547" b="1" kern="0" dirty="0">
                <a:solidFill>
                  <a:srgbClr val="000000"/>
                </a:solidFill>
                <a:latin typeface="Comic Sans MS"/>
                <a:sym typeface="Comic Sans MS"/>
              </a:rPr>
              <a:t> de faire </a:t>
            </a:r>
            <a:r>
              <a:rPr sz="1547" b="1" kern="0" dirty="0" err="1">
                <a:solidFill>
                  <a:srgbClr val="000000"/>
                </a:solidFill>
                <a:latin typeface="Comic Sans MS"/>
                <a:sym typeface="Comic Sans MS"/>
              </a:rPr>
              <a:t>maintenant</a:t>
            </a:r>
            <a:r>
              <a:rPr sz="1547" b="1" kern="0" dirty="0">
                <a:solidFill>
                  <a:srgbClr val="000000"/>
                </a:solidFill>
                <a:latin typeface="Comic Sans MS"/>
                <a:sym typeface="Comic Sans MS"/>
              </a:rPr>
              <a:t>. Pas </a:t>
            </a:r>
            <a:r>
              <a:rPr sz="1547" b="1" kern="0" dirty="0" err="1">
                <a:solidFill>
                  <a:srgbClr val="000000"/>
                </a:solidFill>
                <a:latin typeface="Comic Sans MS"/>
                <a:sym typeface="Comic Sans MS"/>
              </a:rPr>
              <a:t>ce</a:t>
            </a:r>
            <a:r>
              <a:rPr sz="1547" b="1" kern="0" dirty="0">
                <a:solidFill>
                  <a:srgbClr val="000000"/>
                </a:solidFill>
                <a:latin typeface="Comic Sans MS"/>
                <a:sym typeface="Comic Sans MS"/>
              </a:rPr>
              <a:t> que </a:t>
            </a:r>
            <a:r>
              <a:rPr sz="1547" b="1" kern="0" dirty="0" err="1">
                <a:solidFill>
                  <a:srgbClr val="000000"/>
                </a:solidFill>
                <a:latin typeface="Comic Sans MS"/>
                <a:sym typeface="Comic Sans MS"/>
              </a:rPr>
              <a:t>eux</a:t>
            </a:r>
            <a:r>
              <a:rPr sz="1547" b="1" kern="0" dirty="0">
                <a:solidFill>
                  <a:srgbClr val="000000"/>
                </a:solidFill>
                <a:latin typeface="Comic Sans MS"/>
                <a:sym typeface="Comic Sans MS"/>
              </a:rPr>
              <a:t> </a:t>
            </a:r>
            <a:r>
              <a:rPr sz="1547" b="1" kern="0" dirty="0" err="1">
                <a:solidFill>
                  <a:srgbClr val="000000"/>
                </a:solidFill>
                <a:latin typeface="Comic Sans MS"/>
                <a:sym typeface="Comic Sans MS"/>
              </a:rPr>
              <a:t>vous</a:t>
            </a:r>
            <a:r>
              <a:rPr sz="1547" b="1" kern="0" dirty="0">
                <a:solidFill>
                  <a:srgbClr val="000000"/>
                </a:solidFill>
                <a:latin typeface="Comic Sans MS"/>
                <a:sym typeface="Comic Sans MS"/>
              </a:rPr>
              <a:t> </a:t>
            </a:r>
            <a:r>
              <a:rPr sz="1547" b="1" kern="0" dirty="0" err="1">
                <a:solidFill>
                  <a:srgbClr val="000000"/>
                </a:solidFill>
                <a:latin typeface="Comic Sans MS"/>
                <a:sym typeface="Comic Sans MS"/>
              </a:rPr>
              <a:t>disent</a:t>
            </a:r>
            <a:r>
              <a:rPr sz="1547" b="1" kern="0" dirty="0">
                <a:solidFill>
                  <a:srgbClr val="000000"/>
                </a:solidFill>
                <a:latin typeface="Comic Sans MS"/>
                <a:sym typeface="Comic Sans MS"/>
              </a:rPr>
              <a:t> de faire. </a:t>
            </a:r>
          </a:p>
        </p:txBody>
      </p:sp>
      <p:pic>
        <p:nvPicPr>
          <p:cNvPr id="514" name="Unknown.jpeg" descr="Unknown.jpeg"/>
          <p:cNvPicPr>
            <a:picLocks noChangeAspect="1"/>
          </p:cNvPicPr>
          <p:nvPr/>
        </p:nvPicPr>
        <p:blipFill>
          <a:blip r:embed="rId2">
            <a:extLst/>
          </a:blip>
          <a:stretch>
            <a:fillRect/>
          </a:stretch>
        </p:blipFill>
        <p:spPr>
          <a:xfrm>
            <a:off x="7857778" y="2322456"/>
            <a:ext cx="1775811" cy="1775811"/>
          </a:xfrm>
          <a:prstGeom prst="rect">
            <a:avLst/>
          </a:prstGeom>
          <a:ln w="12700">
            <a:miter lim="400000"/>
          </a:ln>
        </p:spPr>
      </p:pic>
      <p:pic>
        <p:nvPicPr>
          <p:cNvPr id="7"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7706" y="115429"/>
            <a:ext cx="1177663" cy="117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37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elon la revue de littérature effectuée par Hölzel et al (2011), ce type d’instructions a plusieurs bénéfices démontrés,…"/>
          <p:cNvSpPr txBox="1"/>
          <p:nvPr/>
        </p:nvSpPr>
        <p:spPr>
          <a:xfrm>
            <a:off x="1649869" y="1098630"/>
            <a:ext cx="8731803" cy="1842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p>
            <a:pPr defTabSz="316100" hangingPunct="0">
              <a:lnSpc>
                <a:spcPct val="107916"/>
              </a:lnSpc>
              <a:spcBef>
                <a:spcPts val="562"/>
              </a:spcBef>
              <a:defRPr sz="1700">
                <a:uFill>
                  <a:solidFill>
                    <a:srgbClr val="000000"/>
                  </a:solidFill>
                </a:uFill>
                <a:latin typeface="Calibri"/>
                <a:ea typeface="Calibri"/>
                <a:cs typeface="Calibri"/>
                <a:sym typeface="Calibri"/>
              </a:defRPr>
            </a:pPr>
            <a:r>
              <a:rPr sz="1400" kern="0" dirty="0" err="1">
                <a:solidFill>
                  <a:srgbClr val="0E4F6B"/>
                </a:solidFill>
                <a:uFill>
                  <a:solidFill>
                    <a:srgbClr val="000000"/>
                  </a:solidFill>
                </a:uFill>
                <a:latin typeface="Calibri"/>
                <a:cs typeface="Calibri"/>
                <a:sym typeface="Calibri"/>
              </a:rPr>
              <a:t>Selon</a:t>
            </a:r>
            <a:r>
              <a:rPr sz="1400" kern="0" dirty="0">
                <a:solidFill>
                  <a:srgbClr val="0E4F6B"/>
                </a:solidFill>
                <a:uFill>
                  <a:solidFill>
                    <a:srgbClr val="000000"/>
                  </a:solidFill>
                </a:uFill>
                <a:latin typeface="Calibri"/>
                <a:cs typeface="Calibri"/>
                <a:sym typeface="Calibri"/>
              </a:rPr>
              <a:t> la revue de </a:t>
            </a:r>
            <a:r>
              <a:rPr sz="1400" kern="0" dirty="0" err="1">
                <a:solidFill>
                  <a:srgbClr val="0E4F6B"/>
                </a:solidFill>
                <a:uFill>
                  <a:solidFill>
                    <a:srgbClr val="000000"/>
                  </a:solidFill>
                </a:uFill>
                <a:latin typeface="Calibri"/>
                <a:cs typeface="Calibri"/>
                <a:sym typeface="Calibri"/>
              </a:rPr>
              <a:t>littérature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effectuée</a:t>
            </a:r>
            <a:r>
              <a:rPr sz="1400" kern="0" dirty="0">
                <a:solidFill>
                  <a:srgbClr val="0E4F6B"/>
                </a:solidFill>
                <a:uFill>
                  <a:solidFill>
                    <a:srgbClr val="000000"/>
                  </a:solidFill>
                </a:uFill>
                <a:latin typeface="Calibri"/>
                <a:cs typeface="Calibri"/>
                <a:sym typeface="Calibri"/>
              </a:rPr>
              <a:t> par </a:t>
            </a:r>
            <a:r>
              <a:rPr sz="1400" kern="0" dirty="0" err="1">
                <a:solidFill>
                  <a:srgbClr val="0E4F6B"/>
                </a:solidFill>
                <a:uFill>
                  <a:solidFill>
                    <a:srgbClr val="000000"/>
                  </a:solidFill>
                </a:uFill>
                <a:latin typeface="Calibri"/>
                <a:cs typeface="Calibri"/>
                <a:sym typeface="Calibri"/>
              </a:rPr>
              <a:t>Hölzel</a:t>
            </a:r>
            <a:r>
              <a:rPr sz="1400" kern="0" dirty="0">
                <a:solidFill>
                  <a:srgbClr val="0E4F6B"/>
                </a:solidFill>
                <a:uFill>
                  <a:solidFill>
                    <a:srgbClr val="000000"/>
                  </a:solidFill>
                </a:uFill>
                <a:latin typeface="Calibri"/>
                <a:cs typeface="Calibri"/>
                <a:sym typeface="Calibri"/>
              </a:rPr>
              <a:t> et al (2011), </a:t>
            </a:r>
            <a:r>
              <a:rPr sz="1400" kern="0" dirty="0" err="1">
                <a:solidFill>
                  <a:srgbClr val="0E4F6B"/>
                </a:solidFill>
                <a:uFill>
                  <a:solidFill>
                    <a:srgbClr val="000000"/>
                  </a:solidFill>
                </a:uFill>
                <a:latin typeface="Calibri"/>
                <a:cs typeface="Calibri"/>
                <a:sym typeface="Calibri"/>
              </a:rPr>
              <a:t>ce</a:t>
            </a:r>
            <a:r>
              <a:rPr sz="1400" kern="0" dirty="0">
                <a:solidFill>
                  <a:srgbClr val="0E4F6B"/>
                </a:solidFill>
                <a:uFill>
                  <a:solidFill>
                    <a:srgbClr val="000000"/>
                  </a:solidFill>
                </a:uFill>
                <a:latin typeface="Calibri"/>
                <a:cs typeface="Calibri"/>
                <a:sym typeface="Calibri"/>
              </a:rPr>
              <a:t> type </a:t>
            </a:r>
            <a:r>
              <a:rPr sz="1400" kern="0" dirty="0" err="1">
                <a:solidFill>
                  <a:srgbClr val="0E4F6B"/>
                </a:solidFill>
                <a:uFill>
                  <a:solidFill>
                    <a:srgbClr val="000000"/>
                  </a:solidFill>
                </a:uFill>
                <a:latin typeface="Calibri"/>
                <a:cs typeface="Calibri"/>
                <a:sym typeface="Calibri"/>
              </a:rPr>
              <a:t>d’instructions</a:t>
            </a:r>
            <a:r>
              <a:rPr sz="1400" kern="0" dirty="0">
                <a:solidFill>
                  <a:srgbClr val="0E4F6B"/>
                </a:solidFill>
                <a:uFill>
                  <a:solidFill>
                    <a:srgbClr val="000000"/>
                  </a:solidFill>
                </a:uFill>
                <a:latin typeface="Calibri"/>
                <a:cs typeface="Calibri"/>
                <a:sym typeface="Calibri"/>
              </a:rPr>
              <a:t> a </a:t>
            </a:r>
            <a:r>
              <a:rPr sz="1400" kern="0" dirty="0" err="1">
                <a:solidFill>
                  <a:srgbClr val="0E4F6B"/>
                </a:solidFill>
                <a:uFill>
                  <a:solidFill>
                    <a:srgbClr val="000000"/>
                  </a:solidFill>
                </a:uFill>
                <a:latin typeface="Calibri"/>
                <a:cs typeface="Calibri"/>
                <a:sym typeface="Calibri"/>
              </a:rPr>
              <a:t>plusieurs</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bénéfices</a:t>
            </a:r>
            <a:r>
              <a:rPr sz="1400" kern="0" dirty="0">
                <a:solidFill>
                  <a:srgbClr val="0E4F6B"/>
                </a:solidFill>
                <a:uFill>
                  <a:solidFill>
                    <a:srgbClr val="000000"/>
                  </a:solidFill>
                </a:uFill>
                <a:latin typeface="Calibri"/>
                <a:cs typeface="Calibri"/>
                <a:sym typeface="Calibri"/>
              </a:rPr>
              <a:t> </a:t>
            </a:r>
            <a:r>
              <a:rPr sz="1400" kern="0" dirty="0" err="1" smtClean="0">
                <a:solidFill>
                  <a:srgbClr val="0E4F6B"/>
                </a:solidFill>
                <a:uFill>
                  <a:solidFill>
                    <a:srgbClr val="000000"/>
                  </a:solidFill>
                </a:uFill>
                <a:latin typeface="Calibri"/>
                <a:cs typeface="Calibri"/>
                <a:sym typeface="Calibri"/>
              </a:rPr>
              <a:t>démontrés</a:t>
            </a:r>
            <a:r>
              <a:rPr lang="fr-FR" sz="1400" kern="0" dirty="0">
                <a:solidFill>
                  <a:srgbClr val="0E4F6B"/>
                </a:solidFill>
                <a:uFill>
                  <a:solidFill>
                    <a:srgbClr val="000000"/>
                  </a:solidFill>
                </a:uFill>
                <a:latin typeface="Calibri"/>
                <a:cs typeface="Calibri"/>
                <a:sym typeface="Calibri"/>
              </a:rPr>
              <a:t> :</a:t>
            </a:r>
            <a:endParaRPr sz="1400" kern="0" dirty="0">
              <a:solidFill>
                <a:srgbClr val="0E4F6B"/>
              </a:solidFill>
              <a:uFill>
                <a:solidFill>
                  <a:srgbClr val="000000"/>
                </a:solidFill>
              </a:uFill>
              <a:latin typeface="Calibri"/>
              <a:cs typeface="Calibri"/>
              <a:sym typeface="Calibri"/>
            </a:endParaRPr>
          </a:p>
          <a:p>
            <a:pPr marL="321457" indent="-160729" defTabSz="316100" hangingPunct="0">
              <a:lnSpc>
                <a:spcPct val="107916"/>
              </a:lnSpc>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err="1">
                <a:solidFill>
                  <a:srgbClr val="0E4F6B"/>
                </a:solidFill>
                <a:uFill>
                  <a:solidFill>
                    <a:srgbClr val="000000"/>
                  </a:solidFill>
                </a:uFill>
                <a:latin typeface="Calibri"/>
                <a:cs typeface="Calibri"/>
                <a:sym typeface="Calibri"/>
              </a:rPr>
              <a:t>l</a:t>
            </a:r>
            <a:r>
              <a:rPr sz="1400" kern="0" dirty="0" smtClean="0">
                <a:solidFill>
                  <a:srgbClr val="0E4F6B"/>
                </a:solidFill>
                <a:uFill>
                  <a:solidFill>
                    <a:srgbClr val="000000"/>
                  </a:solidFill>
                </a:uFill>
                <a:latin typeface="Calibri"/>
                <a:cs typeface="Calibri"/>
                <a:sym typeface="Calibri"/>
              </a:rPr>
              <a:t>’</a:t>
            </a:r>
            <a:r>
              <a:rPr sz="1400" kern="0" dirty="0" err="1" smtClean="0">
                <a:solidFill>
                  <a:srgbClr val="0E4F6B"/>
                </a:solidFill>
                <a:uFill>
                  <a:solidFill>
                    <a:srgbClr val="000000"/>
                  </a:solidFill>
                </a:uFill>
                <a:latin typeface="Calibri"/>
                <a:cs typeface="Calibri"/>
                <a:sym typeface="Calibri"/>
              </a:rPr>
              <a:t>entraînement</a:t>
            </a:r>
            <a:r>
              <a:rPr sz="1400" kern="0" dirty="0" smtClean="0">
                <a:solidFill>
                  <a:srgbClr val="0E4F6B"/>
                </a:solidFill>
                <a:uFill>
                  <a:solidFill>
                    <a:srgbClr val="000000"/>
                  </a:solidFill>
                </a:uFill>
                <a:latin typeface="Calibri"/>
                <a:cs typeface="Calibri"/>
                <a:sym typeface="Calibri"/>
              </a:rPr>
              <a:t> </a:t>
            </a:r>
            <a:r>
              <a:rPr sz="1400" kern="0" dirty="0">
                <a:solidFill>
                  <a:srgbClr val="0E4F6B"/>
                </a:solidFill>
                <a:uFill>
                  <a:solidFill>
                    <a:srgbClr val="000000"/>
                  </a:solidFill>
                </a:uFill>
                <a:latin typeface="Calibri"/>
                <a:cs typeface="Calibri"/>
                <a:sym typeface="Calibri"/>
              </a:rPr>
              <a:t>de </a:t>
            </a:r>
            <a:r>
              <a:rPr sz="1400" kern="0" dirty="0" err="1">
                <a:solidFill>
                  <a:srgbClr val="0E4F6B"/>
                </a:solidFill>
                <a:uFill>
                  <a:solidFill>
                    <a:srgbClr val="000000"/>
                  </a:solidFill>
                </a:uFill>
                <a:latin typeface="Calibri"/>
                <a:cs typeface="Calibri"/>
                <a:sym typeface="Calibri"/>
              </a:rPr>
              <a:t>l’attention</a:t>
            </a:r>
            <a:r>
              <a:rPr sz="1400" kern="0" dirty="0">
                <a:solidFill>
                  <a:srgbClr val="0E4F6B"/>
                </a:solidFill>
                <a:uFill>
                  <a:solidFill>
                    <a:srgbClr val="000000"/>
                  </a:solidFill>
                </a:uFill>
                <a:latin typeface="Calibri"/>
                <a:cs typeface="Calibri"/>
                <a:sym typeface="Calibri"/>
              </a:rPr>
              <a:t> (attention </a:t>
            </a:r>
            <a:r>
              <a:rPr sz="1400" kern="0" dirty="0" err="1">
                <a:solidFill>
                  <a:srgbClr val="0E4F6B"/>
                </a:solidFill>
                <a:uFill>
                  <a:solidFill>
                    <a:srgbClr val="000000"/>
                  </a:solidFill>
                </a:uFill>
                <a:latin typeface="Calibri"/>
                <a:cs typeface="Calibri"/>
                <a:sym typeface="Calibri"/>
              </a:rPr>
              <a:t>exécutive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diriger</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l’attention</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être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alerte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flexibilité</a:t>
            </a:r>
            <a:r>
              <a:rPr sz="1400" kern="0" dirty="0" smtClean="0">
                <a:solidFill>
                  <a:srgbClr val="0E4F6B"/>
                </a:solidFill>
                <a:uFill>
                  <a:solidFill>
                    <a:srgbClr val="000000"/>
                  </a:solidFill>
                </a:uFill>
                <a:latin typeface="Calibri"/>
                <a:cs typeface="Calibri"/>
                <a:sym typeface="Calibri"/>
              </a:rPr>
              <a:t>)</a:t>
            </a:r>
            <a:r>
              <a:rPr lang="fr-FR" sz="1400" kern="0" dirty="0">
                <a:solidFill>
                  <a:srgbClr val="0E4F6B"/>
                </a:solidFill>
                <a:uFill>
                  <a:solidFill>
                    <a:srgbClr val="000000"/>
                  </a:solidFill>
                </a:uFill>
                <a:latin typeface="Calibri"/>
                <a:cs typeface="Calibri"/>
                <a:sym typeface="Calibri"/>
              </a:rPr>
              <a:t>;</a:t>
            </a:r>
            <a:endParaRPr sz="1400" kern="0" dirty="0">
              <a:solidFill>
                <a:srgbClr val="0E4F6B"/>
              </a:solidFill>
              <a:uFill>
                <a:solidFill>
                  <a:srgbClr val="000000"/>
                </a:solidFill>
              </a:uFill>
              <a:latin typeface="Calibri"/>
              <a:cs typeface="Calibri"/>
              <a:sym typeface="Calibri"/>
            </a:endParaRPr>
          </a:p>
          <a:p>
            <a:pPr marL="321457" indent="-160729" defTabSz="316100" hangingPunct="0">
              <a:lnSpc>
                <a:spcPct val="107916"/>
              </a:lnSpc>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a:solidFill>
                  <a:srgbClr val="0E4F6B"/>
                </a:solidFill>
                <a:uFill>
                  <a:solidFill>
                    <a:srgbClr val="000000"/>
                  </a:solidFill>
                </a:uFill>
                <a:latin typeface="Calibri"/>
                <a:cs typeface="Calibri"/>
                <a:sym typeface="Calibri"/>
              </a:rPr>
              <a:t>l</a:t>
            </a:r>
            <a:r>
              <a:rPr sz="1400" kern="0" dirty="0" smtClean="0">
                <a:solidFill>
                  <a:srgbClr val="0E4F6B"/>
                </a:solidFill>
                <a:uFill>
                  <a:solidFill>
                    <a:srgbClr val="000000"/>
                  </a:solidFill>
                </a:uFill>
                <a:latin typeface="Calibri"/>
                <a:cs typeface="Calibri"/>
                <a:sym typeface="Calibri"/>
              </a:rPr>
              <a:t>a </a:t>
            </a:r>
            <a:r>
              <a:rPr sz="1400" kern="0" dirty="0">
                <a:solidFill>
                  <a:srgbClr val="0E4F6B"/>
                </a:solidFill>
                <a:uFill>
                  <a:solidFill>
                    <a:srgbClr val="000000"/>
                  </a:solidFill>
                </a:uFill>
                <a:latin typeface="Calibri"/>
                <a:cs typeface="Calibri"/>
                <a:sym typeface="Calibri"/>
              </a:rPr>
              <a:t>conscience </a:t>
            </a:r>
            <a:r>
              <a:rPr sz="1400" kern="0" dirty="0" err="1" smtClean="0">
                <a:solidFill>
                  <a:srgbClr val="0E4F6B"/>
                </a:solidFill>
                <a:uFill>
                  <a:solidFill>
                    <a:srgbClr val="000000"/>
                  </a:solidFill>
                </a:uFill>
                <a:latin typeface="Calibri"/>
                <a:cs typeface="Calibri"/>
                <a:sym typeface="Calibri"/>
              </a:rPr>
              <a:t>corporelle</a:t>
            </a:r>
            <a:r>
              <a:rPr lang="fr-FR" sz="1400" kern="0" dirty="0" smtClean="0">
                <a:solidFill>
                  <a:srgbClr val="0E4F6B"/>
                </a:solidFill>
                <a:uFill>
                  <a:solidFill>
                    <a:srgbClr val="000000"/>
                  </a:solidFill>
                </a:uFill>
                <a:latin typeface="Calibri"/>
                <a:cs typeface="Calibri"/>
                <a:sym typeface="Calibri"/>
              </a:rPr>
              <a:t>;</a:t>
            </a:r>
            <a:endParaRPr sz="1400" kern="0" dirty="0">
              <a:solidFill>
                <a:srgbClr val="0E4F6B"/>
              </a:solidFill>
              <a:uFill>
                <a:solidFill>
                  <a:srgbClr val="000000"/>
                </a:solidFill>
              </a:uFill>
              <a:latin typeface="Calibri"/>
              <a:cs typeface="Calibri"/>
              <a:sym typeface="Calibri"/>
            </a:endParaRPr>
          </a:p>
          <a:p>
            <a:pPr marL="321457" indent="-160729" defTabSz="316100" hangingPunct="0">
              <a:lnSpc>
                <a:spcPct val="107916"/>
              </a:lnSpc>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a:solidFill>
                  <a:srgbClr val="0E4F6B"/>
                </a:solidFill>
                <a:uFill>
                  <a:solidFill>
                    <a:srgbClr val="000000"/>
                  </a:solidFill>
                </a:uFill>
                <a:latin typeface="Calibri"/>
                <a:cs typeface="Calibri"/>
                <a:sym typeface="Calibri"/>
              </a:rPr>
              <a:t>l</a:t>
            </a:r>
            <a:r>
              <a:rPr sz="1400" kern="0" dirty="0" smtClean="0">
                <a:solidFill>
                  <a:srgbClr val="0E4F6B"/>
                </a:solidFill>
                <a:uFill>
                  <a:solidFill>
                    <a:srgbClr val="000000"/>
                  </a:solidFill>
                </a:uFill>
                <a:latin typeface="Calibri"/>
                <a:cs typeface="Calibri"/>
                <a:sym typeface="Calibri"/>
              </a:rPr>
              <a:t>a </a:t>
            </a:r>
            <a:r>
              <a:rPr sz="1400" kern="0" dirty="0">
                <a:solidFill>
                  <a:srgbClr val="0E4F6B"/>
                </a:solidFill>
                <a:uFill>
                  <a:solidFill>
                    <a:srgbClr val="000000"/>
                  </a:solidFill>
                </a:uFill>
                <a:latin typeface="Calibri"/>
                <a:cs typeface="Calibri"/>
                <a:sym typeface="Calibri"/>
              </a:rPr>
              <a:t>diminution du stress </a:t>
            </a:r>
            <a:r>
              <a:rPr sz="1400" kern="0" dirty="0" err="1">
                <a:solidFill>
                  <a:srgbClr val="0E4F6B"/>
                </a:solidFill>
                <a:uFill>
                  <a:solidFill>
                    <a:srgbClr val="000000"/>
                  </a:solidFill>
                </a:uFill>
                <a:latin typeface="Calibri"/>
                <a:cs typeface="Calibri"/>
                <a:sym typeface="Calibri"/>
              </a:rPr>
              <a:t>physiologique</a:t>
            </a:r>
            <a:r>
              <a:rPr sz="1400" kern="0" dirty="0">
                <a:solidFill>
                  <a:srgbClr val="0E4F6B"/>
                </a:solidFill>
                <a:uFill>
                  <a:solidFill>
                    <a:srgbClr val="000000"/>
                  </a:solidFill>
                </a:uFill>
                <a:latin typeface="Calibri"/>
                <a:cs typeface="Calibri"/>
                <a:sym typeface="Calibri"/>
              </a:rPr>
              <a:t> (or le stress </a:t>
            </a:r>
            <a:r>
              <a:rPr sz="1400" kern="0" dirty="0" err="1">
                <a:solidFill>
                  <a:srgbClr val="0E4F6B"/>
                </a:solidFill>
                <a:uFill>
                  <a:solidFill>
                    <a:srgbClr val="000000"/>
                  </a:solidFill>
                </a:uFill>
                <a:latin typeface="Calibri"/>
                <a:cs typeface="Calibri"/>
                <a:sym typeface="Calibri"/>
              </a:rPr>
              <a:t>est</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lié</a:t>
            </a:r>
            <a:r>
              <a:rPr sz="1400" kern="0" dirty="0">
                <a:solidFill>
                  <a:srgbClr val="0E4F6B"/>
                </a:solidFill>
                <a:uFill>
                  <a:solidFill>
                    <a:srgbClr val="000000"/>
                  </a:solidFill>
                </a:uFill>
                <a:latin typeface="Calibri"/>
                <a:cs typeface="Calibri"/>
                <a:sym typeface="Calibri"/>
              </a:rPr>
              <a:t> à de </a:t>
            </a:r>
            <a:r>
              <a:rPr sz="1400" kern="0" dirty="0" err="1">
                <a:solidFill>
                  <a:srgbClr val="0E4F6B"/>
                </a:solidFill>
                <a:uFill>
                  <a:solidFill>
                    <a:srgbClr val="000000"/>
                  </a:solidFill>
                </a:uFill>
                <a:latin typeface="Calibri"/>
                <a:cs typeface="Calibri"/>
                <a:sym typeface="Calibri"/>
              </a:rPr>
              <a:t>nombreuses</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difficultés</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cognitives</a:t>
            </a:r>
            <a:r>
              <a:rPr sz="1400" kern="0" dirty="0">
                <a:solidFill>
                  <a:srgbClr val="0E4F6B"/>
                </a:solidFill>
                <a:uFill>
                  <a:solidFill>
                    <a:srgbClr val="000000"/>
                  </a:solidFill>
                </a:uFill>
                <a:latin typeface="Calibri"/>
                <a:cs typeface="Calibri"/>
                <a:sym typeface="Calibri"/>
              </a:rPr>
              <a:t> et </a:t>
            </a:r>
            <a:r>
              <a:rPr sz="1400" kern="0" dirty="0" err="1">
                <a:solidFill>
                  <a:srgbClr val="0E4F6B"/>
                </a:solidFill>
                <a:uFill>
                  <a:solidFill>
                    <a:srgbClr val="000000"/>
                  </a:solidFill>
                </a:uFill>
                <a:latin typeface="Calibri"/>
                <a:cs typeface="Calibri"/>
                <a:sym typeface="Calibri"/>
              </a:rPr>
              <a:t>émotionnelles</a:t>
            </a:r>
            <a:r>
              <a:rPr sz="1400" kern="0" dirty="0" smtClean="0">
                <a:solidFill>
                  <a:srgbClr val="0E4F6B"/>
                </a:solidFill>
                <a:uFill>
                  <a:solidFill>
                    <a:srgbClr val="000000"/>
                  </a:solidFill>
                </a:uFill>
                <a:latin typeface="Calibri"/>
                <a:cs typeface="Calibri"/>
                <a:sym typeface="Calibri"/>
              </a:rPr>
              <a:t>)</a:t>
            </a:r>
            <a:r>
              <a:rPr lang="fr-FR" sz="1400" kern="0" dirty="0" smtClean="0">
                <a:solidFill>
                  <a:srgbClr val="0E4F6B"/>
                </a:solidFill>
                <a:uFill>
                  <a:solidFill>
                    <a:srgbClr val="000000"/>
                  </a:solidFill>
                </a:uFill>
                <a:latin typeface="Calibri"/>
                <a:cs typeface="Calibri"/>
                <a:sym typeface="Calibri"/>
              </a:rPr>
              <a:t>;</a:t>
            </a:r>
            <a:endParaRPr sz="1400" kern="0" dirty="0">
              <a:solidFill>
                <a:srgbClr val="0E4F6B"/>
              </a:solidFill>
              <a:uFill>
                <a:solidFill>
                  <a:srgbClr val="000000"/>
                </a:solidFill>
              </a:uFill>
              <a:latin typeface="Calibri"/>
              <a:cs typeface="Calibri"/>
              <a:sym typeface="Calibri"/>
            </a:endParaRPr>
          </a:p>
          <a:p>
            <a:pPr marL="321457" indent="-160729" defTabSz="316100" hangingPunct="0">
              <a:lnSpc>
                <a:spcPct val="107916"/>
              </a:lnSpc>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err="1">
                <a:solidFill>
                  <a:srgbClr val="0E4F6B"/>
                </a:solidFill>
                <a:uFill>
                  <a:solidFill>
                    <a:srgbClr val="000000"/>
                  </a:solidFill>
                </a:uFill>
                <a:latin typeface="Calibri"/>
                <a:cs typeface="Calibri"/>
                <a:sym typeface="Calibri"/>
              </a:rPr>
              <a:t>a</a:t>
            </a:r>
            <a:r>
              <a:rPr sz="1400" kern="0" dirty="0" err="1" smtClean="0">
                <a:solidFill>
                  <a:srgbClr val="0E4F6B"/>
                </a:solidFill>
                <a:uFill>
                  <a:solidFill>
                    <a:srgbClr val="000000"/>
                  </a:solidFill>
                </a:uFill>
                <a:latin typeface="Calibri"/>
                <a:cs typeface="Calibri"/>
                <a:sym typeface="Calibri"/>
              </a:rPr>
              <a:t>paiser</a:t>
            </a:r>
            <a:r>
              <a:rPr sz="1400" kern="0" dirty="0" smtClean="0">
                <a:solidFill>
                  <a:srgbClr val="0E4F6B"/>
                </a:solidFill>
                <a:uFill>
                  <a:solidFill>
                    <a:srgbClr val="000000"/>
                  </a:solidFill>
                </a:uFill>
                <a:latin typeface="Calibri"/>
                <a:cs typeface="Calibri"/>
                <a:sym typeface="Calibri"/>
              </a:rPr>
              <a:t> </a:t>
            </a:r>
            <a:r>
              <a:rPr sz="1400" kern="0" dirty="0">
                <a:solidFill>
                  <a:srgbClr val="0E4F6B"/>
                </a:solidFill>
                <a:uFill>
                  <a:solidFill>
                    <a:srgbClr val="000000"/>
                  </a:solidFill>
                </a:uFill>
                <a:latin typeface="Calibri"/>
                <a:cs typeface="Calibri"/>
                <a:sym typeface="Calibri"/>
              </a:rPr>
              <a:t>le </a:t>
            </a:r>
            <a:r>
              <a:rPr sz="1400" kern="0" dirty="0" smtClean="0">
                <a:solidFill>
                  <a:srgbClr val="0E4F6B"/>
                </a:solidFill>
                <a:uFill>
                  <a:solidFill>
                    <a:srgbClr val="000000"/>
                  </a:solidFill>
                </a:uFill>
                <a:latin typeface="Calibri"/>
                <a:cs typeface="Calibri"/>
                <a:sym typeface="Calibri"/>
              </a:rPr>
              <a:t>mental</a:t>
            </a:r>
            <a:r>
              <a:rPr lang="fr-FR" sz="1400" kern="0" dirty="0" smtClean="0">
                <a:solidFill>
                  <a:srgbClr val="0E4F6B"/>
                </a:solidFill>
                <a:uFill>
                  <a:solidFill>
                    <a:srgbClr val="000000"/>
                  </a:solidFill>
                </a:uFill>
                <a:latin typeface="Calibri"/>
                <a:cs typeface="Calibri"/>
                <a:sym typeface="Calibri"/>
              </a:rPr>
              <a:t>;</a:t>
            </a:r>
            <a:endParaRPr sz="1400" kern="0" dirty="0">
              <a:solidFill>
                <a:srgbClr val="0E4F6B"/>
              </a:solidFill>
              <a:uFill>
                <a:solidFill>
                  <a:srgbClr val="000000"/>
                </a:solidFill>
              </a:uFill>
              <a:latin typeface="Calibri"/>
              <a:cs typeface="Calibri"/>
              <a:sym typeface="Calibri"/>
            </a:endParaRPr>
          </a:p>
          <a:p>
            <a:pPr marL="321457" indent="-160729" defTabSz="316100" hangingPunct="0">
              <a:lnSpc>
                <a:spcPct val="107916"/>
              </a:lnSpc>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err="1">
                <a:solidFill>
                  <a:srgbClr val="0E4F6B"/>
                </a:solidFill>
                <a:uFill>
                  <a:solidFill>
                    <a:srgbClr val="000000"/>
                  </a:solidFill>
                </a:uFill>
                <a:latin typeface="Calibri"/>
                <a:cs typeface="Calibri"/>
                <a:sym typeface="Calibri"/>
              </a:rPr>
              <a:t>f</a:t>
            </a:r>
            <a:r>
              <a:rPr sz="1400" kern="0" dirty="0" err="1" smtClean="0">
                <a:solidFill>
                  <a:srgbClr val="0E4F6B"/>
                </a:solidFill>
                <a:uFill>
                  <a:solidFill>
                    <a:srgbClr val="000000"/>
                  </a:solidFill>
                </a:uFill>
                <a:latin typeface="Calibri"/>
                <a:cs typeface="Calibri"/>
                <a:sym typeface="Calibri"/>
              </a:rPr>
              <a:t>avoriser</a:t>
            </a:r>
            <a:r>
              <a:rPr sz="1400" kern="0" dirty="0" smtClean="0">
                <a:solidFill>
                  <a:srgbClr val="0E4F6B"/>
                </a:solidFill>
                <a:uFill>
                  <a:solidFill>
                    <a:srgbClr val="000000"/>
                  </a:solidFill>
                </a:uFill>
                <a:latin typeface="Calibri"/>
                <a:cs typeface="Calibri"/>
                <a:sym typeface="Calibri"/>
              </a:rPr>
              <a:t> </a:t>
            </a:r>
            <a:r>
              <a:rPr sz="1400" kern="0" dirty="0">
                <a:solidFill>
                  <a:srgbClr val="0E4F6B"/>
                </a:solidFill>
                <a:uFill>
                  <a:solidFill>
                    <a:srgbClr val="000000"/>
                  </a:solidFill>
                </a:uFill>
                <a:latin typeface="Calibri"/>
                <a:cs typeface="Calibri"/>
                <a:sym typeface="Calibri"/>
              </a:rPr>
              <a:t>le Vivre </a:t>
            </a:r>
            <a:r>
              <a:rPr sz="1400" kern="0" dirty="0" smtClean="0">
                <a:solidFill>
                  <a:srgbClr val="0E4F6B"/>
                </a:solidFill>
                <a:uFill>
                  <a:solidFill>
                    <a:srgbClr val="000000"/>
                  </a:solidFill>
                </a:uFill>
                <a:latin typeface="Calibri"/>
                <a:cs typeface="Calibri"/>
                <a:sym typeface="Calibri"/>
              </a:rPr>
              <a:t>ensemble</a:t>
            </a:r>
            <a:r>
              <a:rPr lang="fr-FR" sz="1400" kern="0" dirty="0">
                <a:solidFill>
                  <a:srgbClr val="0E4F6B"/>
                </a:solidFill>
                <a:uFill>
                  <a:solidFill>
                    <a:srgbClr val="000000"/>
                  </a:solidFill>
                </a:uFill>
                <a:latin typeface="Calibri"/>
                <a:cs typeface="Calibri"/>
                <a:sym typeface="Calibri"/>
              </a:rPr>
              <a:t>.</a:t>
            </a:r>
            <a:endParaRPr sz="1400" kern="0" dirty="0">
              <a:solidFill>
                <a:srgbClr val="0E4F6B"/>
              </a:solidFill>
              <a:uFill>
                <a:solidFill>
                  <a:srgbClr val="000000"/>
                </a:solidFill>
              </a:uFill>
              <a:latin typeface="Calibri"/>
              <a:cs typeface="Calibri"/>
              <a:sym typeface="Calibri"/>
            </a:endParaRPr>
          </a:p>
        </p:txBody>
      </p:sp>
      <p:sp>
        <p:nvSpPr>
          <p:cNvPr id="518" name="L’entraînement à la perception du corps stimule certaines régions corticales :…"/>
          <p:cNvSpPr txBox="1"/>
          <p:nvPr/>
        </p:nvSpPr>
        <p:spPr>
          <a:xfrm>
            <a:off x="1651363" y="3177315"/>
            <a:ext cx="9778958" cy="1508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marL="321457" indent="-160729" defTabSz="316100" hangingPunct="0">
              <a:lnSpc>
                <a:spcPct val="107916"/>
              </a:lnSpc>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err="1">
                <a:solidFill>
                  <a:srgbClr val="0E4F6B"/>
                </a:solidFill>
                <a:uFill>
                  <a:solidFill>
                    <a:srgbClr val="000000"/>
                  </a:solidFill>
                </a:uFill>
                <a:latin typeface="Calibri"/>
                <a:cs typeface="Calibri"/>
                <a:sym typeface="Calibri"/>
              </a:rPr>
              <a:t>L</a:t>
            </a:r>
            <a:r>
              <a:rPr sz="1400" kern="0" dirty="0" smtClean="0">
                <a:solidFill>
                  <a:srgbClr val="0E4F6B"/>
                </a:solidFill>
                <a:uFill>
                  <a:solidFill>
                    <a:srgbClr val="000000"/>
                  </a:solidFill>
                </a:uFill>
                <a:latin typeface="Calibri"/>
                <a:cs typeface="Calibri"/>
                <a:sym typeface="Calibri"/>
              </a:rPr>
              <a:t>’</a:t>
            </a:r>
            <a:r>
              <a:rPr sz="1400" kern="0" dirty="0" err="1" smtClean="0">
                <a:solidFill>
                  <a:srgbClr val="0E4F6B"/>
                </a:solidFill>
                <a:uFill>
                  <a:solidFill>
                    <a:srgbClr val="000000"/>
                  </a:solidFill>
                </a:uFill>
                <a:latin typeface="Calibri"/>
                <a:cs typeface="Calibri"/>
                <a:sym typeface="Calibri"/>
              </a:rPr>
              <a:t>entraînement</a:t>
            </a:r>
            <a:r>
              <a:rPr sz="1400" kern="0" dirty="0" smtClean="0">
                <a:solidFill>
                  <a:srgbClr val="0E4F6B"/>
                </a:solidFill>
                <a:uFill>
                  <a:solidFill>
                    <a:srgbClr val="000000"/>
                  </a:solidFill>
                </a:uFill>
                <a:latin typeface="Calibri"/>
                <a:cs typeface="Calibri"/>
                <a:sym typeface="Calibri"/>
              </a:rPr>
              <a:t> </a:t>
            </a:r>
            <a:r>
              <a:rPr sz="1400" kern="0" dirty="0">
                <a:solidFill>
                  <a:srgbClr val="0E4F6B"/>
                </a:solidFill>
                <a:uFill>
                  <a:solidFill>
                    <a:srgbClr val="000000"/>
                  </a:solidFill>
                </a:uFill>
                <a:latin typeface="Calibri"/>
                <a:cs typeface="Calibri"/>
                <a:sym typeface="Calibri"/>
              </a:rPr>
              <a:t>à la perception du corps </a:t>
            </a:r>
            <a:r>
              <a:rPr sz="1400" kern="0" dirty="0" err="1">
                <a:solidFill>
                  <a:srgbClr val="0E4F6B"/>
                </a:solidFill>
                <a:uFill>
                  <a:solidFill>
                    <a:srgbClr val="000000"/>
                  </a:solidFill>
                </a:uFill>
                <a:latin typeface="Calibri"/>
                <a:cs typeface="Calibri"/>
                <a:sym typeface="Calibri"/>
              </a:rPr>
              <a:t>stimule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certaines</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régions</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corticales</a:t>
            </a:r>
            <a:r>
              <a:rPr sz="1400" kern="0" dirty="0">
                <a:solidFill>
                  <a:srgbClr val="0E4F6B"/>
                </a:solidFill>
                <a:uFill>
                  <a:solidFill>
                    <a:srgbClr val="000000"/>
                  </a:solidFill>
                </a:uFill>
                <a:latin typeface="Calibri"/>
                <a:cs typeface="Calibri"/>
                <a:sym typeface="Calibri"/>
              </a:rPr>
              <a:t> :</a:t>
            </a:r>
          </a:p>
          <a:p>
            <a:pPr indent="160729" defTabSz="316100" hangingPunct="0">
              <a:lnSpc>
                <a:spcPct val="107916"/>
              </a:lnSpc>
              <a:spcBef>
                <a:spcPts val="562"/>
              </a:spcBef>
              <a:defRPr sz="1700" b="1">
                <a:uFill>
                  <a:solidFill>
                    <a:srgbClr val="000000"/>
                  </a:solidFill>
                </a:uFill>
                <a:latin typeface="Calibri"/>
                <a:ea typeface="Calibri"/>
                <a:cs typeface="Calibri"/>
                <a:sym typeface="Calibri"/>
              </a:defRPr>
            </a:pPr>
            <a:r>
              <a:rPr lang="fr-FR" sz="1400" b="1" kern="0" dirty="0" err="1">
                <a:solidFill>
                  <a:srgbClr val="0E4F6B"/>
                </a:solidFill>
                <a:uFill>
                  <a:solidFill>
                    <a:srgbClr val="000000"/>
                  </a:solidFill>
                </a:uFill>
                <a:latin typeface="Calibri"/>
                <a:cs typeface="Calibri"/>
                <a:sym typeface="Calibri"/>
              </a:rPr>
              <a:t>L</a:t>
            </a:r>
            <a:r>
              <a:rPr sz="1400" b="1" kern="0" dirty="0" smtClean="0">
                <a:solidFill>
                  <a:srgbClr val="0E4F6B"/>
                </a:solidFill>
                <a:uFill>
                  <a:solidFill>
                    <a:srgbClr val="000000"/>
                  </a:solidFill>
                </a:uFill>
                <a:latin typeface="Calibri"/>
                <a:cs typeface="Calibri"/>
                <a:sym typeface="Calibri"/>
              </a:rPr>
              <a:t>’insula </a:t>
            </a:r>
            <a:r>
              <a:rPr sz="1400" b="1" kern="0" dirty="0">
                <a:solidFill>
                  <a:srgbClr val="0E4F6B"/>
                </a:solidFill>
                <a:uFill>
                  <a:solidFill>
                    <a:srgbClr val="000000"/>
                  </a:solidFill>
                </a:uFill>
                <a:latin typeface="Calibri"/>
                <a:cs typeface="Calibri"/>
                <a:sym typeface="Calibri"/>
              </a:rPr>
              <a:t>et la </a:t>
            </a:r>
            <a:r>
              <a:rPr sz="1400" b="1" kern="0" dirty="0" err="1">
                <a:solidFill>
                  <a:srgbClr val="0E4F6B"/>
                </a:solidFill>
                <a:uFill>
                  <a:solidFill>
                    <a:srgbClr val="000000"/>
                  </a:solidFill>
                </a:uFill>
                <a:latin typeface="Calibri"/>
                <a:cs typeface="Calibri"/>
                <a:sym typeface="Calibri"/>
              </a:rPr>
              <a:t>jonction</a:t>
            </a:r>
            <a:r>
              <a:rPr sz="1400" b="1" kern="0" dirty="0">
                <a:solidFill>
                  <a:srgbClr val="0E4F6B"/>
                </a:solidFill>
                <a:uFill>
                  <a:solidFill>
                    <a:srgbClr val="000000"/>
                  </a:solidFill>
                </a:uFill>
                <a:latin typeface="Calibri"/>
                <a:cs typeface="Calibri"/>
                <a:sym typeface="Calibri"/>
              </a:rPr>
              <a:t> </a:t>
            </a:r>
            <a:r>
              <a:rPr sz="1400" b="1" kern="0" dirty="0" err="1">
                <a:solidFill>
                  <a:srgbClr val="0E4F6B"/>
                </a:solidFill>
                <a:uFill>
                  <a:solidFill>
                    <a:srgbClr val="000000"/>
                  </a:solidFill>
                </a:uFill>
                <a:latin typeface="Calibri"/>
                <a:cs typeface="Calibri"/>
                <a:sym typeface="Calibri"/>
              </a:rPr>
              <a:t>temporo-pariétale</a:t>
            </a:r>
            <a:r>
              <a:rPr sz="1400" b="1" kern="0" dirty="0">
                <a:solidFill>
                  <a:srgbClr val="0E4F6B"/>
                </a:solidFill>
                <a:uFill>
                  <a:solidFill>
                    <a:srgbClr val="000000"/>
                  </a:solidFill>
                </a:uFill>
                <a:latin typeface="Calibri"/>
                <a:cs typeface="Calibri"/>
                <a:sym typeface="Calibri"/>
              </a:rPr>
              <a:t> qui </a:t>
            </a:r>
            <a:r>
              <a:rPr sz="1400" b="1" kern="0" dirty="0" err="1">
                <a:solidFill>
                  <a:srgbClr val="0E4F6B"/>
                </a:solidFill>
                <a:uFill>
                  <a:solidFill>
                    <a:srgbClr val="000000"/>
                  </a:solidFill>
                </a:uFill>
                <a:latin typeface="Calibri"/>
                <a:cs typeface="Calibri"/>
                <a:sym typeface="Calibri"/>
              </a:rPr>
              <a:t>sont</a:t>
            </a:r>
            <a:r>
              <a:rPr sz="1400" b="1" kern="0" dirty="0">
                <a:solidFill>
                  <a:srgbClr val="0E4F6B"/>
                </a:solidFill>
                <a:uFill>
                  <a:solidFill>
                    <a:srgbClr val="000000"/>
                  </a:solidFill>
                </a:uFill>
                <a:latin typeface="Calibri"/>
                <a:cs typeface="Calibri"/>
                <a:sym typeface="Calibri"/>
              </a:rPr>
              <a:t> AUSSI le </a:t>
            </a:r>
            <a:r>
              <a:rPr sz="1400" b="1" kern="0" dirty="0" err="1">
                <a:solidFill>
                  <a:srgbClr val="0E4F6B"/>
                </a:solidFill>
                <a:uFill>
                  <a:solidFill>
                    <a:srgbClr val="000000"/>
                  </a:solidFill>
                </a:uFill>
                <a:latin typeface="Calibri"/>
                <a:cs typeface="Calibri"/>
                <a:sym typeface="Calibri"/>
              </a:rPr>
              <a:t>siège</a:t>
            </a:r>
            <a:r>
              <a:rPr sz="1400" b="1" kern="0" dirty="0">
                <a:solidFill>
                  <a:srgbClr val="0E4F6B"/>
                </a:solidFill>
                <a:uFill>
                  <a:solidFill>
                    <a:srgbClr val="000000"/>
                  </a:solidFill>
                </a:uFill>
                <a:latin typeface="Calibri"/>
                <a:cs typeface="Calibri"/>
                <a:sym typeface="Calibri"/>
              </a:rPr>
              <a:t> de la cognition </a:t>
            </a:r>
            <a:r>
              <a:rPr sz="1400" b="1" kern="0" dirty="0" err="1">
                <a:solidFill>
                  <a:srgbClr val="0E4F6B"/>
                </a:solidFill>
                <a:uFill>
                  <a:solidFill>
                    <a:srgbClr val="000000"/>
                  </a:solidFill>
                </a:uFill>
                <a:latin typeface="Calibri"/>
                <a:cs typeface="Calibri"/>
                <a:sym typeface="Calibri"/>
              </a:rPr>
              <a:t>sociale</a:t>
            </a:r>
            <a:r>
              <a:rPr sz="1400" b="1" kern="0" dirty="0">
                <a:solidFill>
                  <a:srgbClr val="0E4F6B"/>
                </a:solidFill>
                <a:uFill>
                  <a:solidFill>
                    <a:srgbClr val="000000"/>
                  </a:solidFill>
                </a:uFill>
                <a:latin typeface="Calibri"/>
                <a:cs typeface="Calibri"/>
                <a:sym typeface="Calibri"/>
              </a:rPr>
              <a:t> et des </a:t>
            </a:r>
            <a:r>
              <a:rPr sz="1400" b="1" kern="0" dirty="0" err="1">
                <a:solidFill>
                  <a:srgbClr val="0E4F6B"/>
                </a:solidFill>
                <a:uFill>
                  <a:solidFill>
                    <a:srgbClr val="000000"/>
                  </a:solidFill>
                </a:uFill>
                <a:latin typeface="Calibri"/>
                <a:cs typeface="Calibri"/>
                <a:sym typeface="Calibri"/>
              </a:rPr>
              <a:t>réponses</a:t>
            </a:r>
            <a:r>
              <a:rPr sz="1400" b="1" kern="0" dirty="0">
                <a:solidFill>
                  <a:srgbClr val="0E4F6B"/>
                </a:solidFill>
                <a:uFill>
                  <a:solidFill>
                    <a:srgbClr val="000000"/>
                  </a:solidFill>
                </a:uFill>
                <a:latin typeface="Calibri"/>
                <a:cs typeface="Calibri"/>
                <a:sym typeface="Calibri"/>
              </a:rPr>
              <a:t> </a:t>
            </a:r>
            <a:r>
              <a:rPr sz="1400" b="1" kern="0" dirty="0" err="1">
                <a:solidFill>
                  <a:srgbClr val="0E4F6B"/>
                </a:solidFill>
                <a:uFill>
                  <a:solidFill>
                    <a:srgbClr val="000000"/>
                  </a:solidFill>
                </a:uFill>
                <a:latin typeface="Calibri"/>
                <a:cs typeface="Calibri"/>
                <a:sym typeface="Calibri"/>
              </a:rPr>
              <a:t>empathiques</a:t>
            </a:r>
            <a:r>
              <a:rPr sz="1400" b="1" kern="0" dirty="0">
                <a:solidFill>
                  <a:srgbClr val="0E4F6B"/>
                </a:solidFill>
                <a:uFill>
                  <a:solidFill>
                    <a:srgbClr val="000000"/>
                  </a:solidFill>
                </a:uFill>
                <a:latin typeface="Calibri"/>
                <a:cs typeface="Calibri"/>
                <a:sym typeface="Calibri"/>
              </a:rPr>
              <a:t>, </a:t>
            </a:r>
          </a:p>
          <a:p>
            <a:pPr indent="160729" defTabSz="316100" hangingPunct="0">
              <a:lnSpc>
                <a:spcPct val="107916"/>
              </a:lnSpc>
              <a:spcBef>
                <a:spcPts val="562"/>
              </a:spcBef>
              <a:defRPr sz="1700">
                <a:uFill>
                  <a:solidFill>
                    <a:srgbClr val="000000"/>
                  </a:solidFill>
                </a:uFill>
                <a:latin typeface="Calibri"/>
                <a:ea typeface="Calibri"/>
                <a:cs typeface="Calibri"/>
                <a:sym typeface="Calibri"/>
              </a:defRPr>
            </a:pPr>
            <a:r>
              <a:rPr sz="1400" kern="0" dirty="0" err="1">
                <a:solidFill>
                  <a:srgbClr val="0E4F6B"/>
                </a:solidFill>
                <a:uFill>
                  <a:solidFill>
                    <a:srgbClr val="000000"/>
                  </a:solidFill>
                </a:uFill>
                <a:latin typeface="Calibri"/>
                <a:cs typeface="Calibri"/>
                <a:sym typeface="Calibri"/>
              </a:rPr>
              <a:t>F</a:t>
            </a:r>
            <a:r>
              <a:rPr sz="1400" b="1" kern="0" dirty="0" err="1">
                <a:solidFill>
                  <a:srgbClr val="0E4F6B"/>
                </a:solidFill>
                <a:uFill>
                  <a:solidFill>
                    <a:srgbClr val="000000"/>
                  </a:solidFill>
                </a:uFill>
                <a:latin typeface="Calibri"/>
                <a:cs typeface="Calibri"/>
                <a:sym typeface="Calibri"/>
              </a:rPr>
              <a:t>avoriser</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l’augmentation</a:t>
            </a:r>
            <a:r>
              <a:rPr sz="1400" kern="0" dirty="0">
                <a:solidFill>
                  <a:srgbClr val="0E4F6B"/>
                </a:solidFill>
                <a:uFill>
                  <a:solidFill>
                    <a:srgbClr val="000000"/>
                  </a:solidFill>
                </a:uFill>
                <a:latin typeface="Calibri"/>
                <a:cs typeface="Calibri"/>
                <a:sym typeface="Calibri"/>
              </a:rPr>
              <a:t> de </a:t>
            </a:r>
            <a:r>
              <a:rPr sz="1400" kern="0" dirty="0" err="1">
                <a:solidFill>
                  <a:srgbClr val="0E4F6B"/>
                </a:solidFill>
                <a:uFill>
                  <a:solidFill>
                    <a:srgbClr val="000000"/>
                  </a:solidFill>
                </a:uFill>
                <a:latin typeface="Calibri"/>
                <a:cs typeface="Calibri"/>
                <a:sym typeface="Calibri"/>
              </a:rPr>
              <a:t>l’empathie</a:t>
            </a:r>
            <a:r>
              <a:rPr sz="1400" kern="0" dirty="0">
                <a:solidFill>
                  <a:srgbClr val="0E4F6B"/>
                </a:solidFill>
                <a:uFill>
                  <a:solidFill>
                    <a:srgbClr val="000000"/>
                  </a:solidFill>
                </a:uFill>
                <a:latin typeface="Calibri"/>
                <a:cs typeface="Calibri"/>
                <a:sym typeface="Calibri"/>
              </a:rPr>
              <a:t> et de la compassion </a:t>
            </a:r>
            <a:r>
              <a:rPr sz="1400" kern="0" dirty="0" err="1">
                <a:solidFill>
                  <a:srgbClr val="0E4F6B"/>
                </a:solidFill>
                <a:uFill>
                  <a:solidFill>
                    <a:srgbClr val="000000"/>
                  </a:solidFill>
                </a:uFill>
                <a:latin typeface="Calibri"/>
                <a:cs typeface="Calibri"/>
                <a:sym typeface="Calibri"/>
              </a:rPr>
              <a:t>attribuées</a:t>
            </a:r>
            <a:r>
              <a:rPr sz="1400" kern="0" dirty="0">
                <a:solidFill>
                  <a:srgbClr val="0E4F6B"/>
                </a:solidFill>
                <a:uFill>
                  <a:solidFill>
                    <a:srgbClr val="000000"/>
                  </a:solidFill>
                </a:uFill>
                <a:latin typeface="Calibri"/>
                <a:cs typeface="Calibri"/>
                <a:sym typeface="Calibri"/>
              </a:rPr>
              <a:t> à la </a:t>
            </a:r>
            <a:r>
              <a:rPr sz="1400" kern="0" dirty="0" err="1">
                <a:solidFill>
                  <a:srgbClr val="0E4F6B"/>
                </a:solidFill>
                <a:uFill>
                  <a:solidFill>
                    <a:srgbClr val="000000"/>
                  </a:solidFill>
                </a:uFill>
                <a:latin typeface="Calibri"/>
                <a:cs typeface="Calibri"/>
                <a:sym typeface="Calibri"/>
              </a:rPr>
              <a:t>méditation</a:t>
            </a:r>
            <a:r>
              <a:rPr sz="1400" kern="0" dirty="0">
                <a:solidFill>
                  <a:srgbClr val="0E4F6B"/>
                </a:solidFill>
                <a:uFill>
                  <a:solidFill>
                    <a:srgbClr val="000000"/>
                  </a:solidFill>
                </a:uFill>
                <a:latin typeface="Calibri"/>
                <a:cs typeface="Calibri"/>
                <a:sym typeface="Calibri"/>
              </a:rPr>
              <a:t> ! </a:t>
            </a:r>
          </a:p>
          <a:p>
            <a:pPr marL="321457" indent="-160729" defTabSz="316100" hangingPunct="0">
              <a:spcBef>
                <a:spcPts val="562"/>
              </a:spcBef>
              <a:buSzPct val="100000"/>
              <a:buFont typeface="Symbol"/>
              <a:buChar char="·"/>
              <a:defRPr sz="1700">
                <a:uFill>
                  <a:solidFill>
                    <a:srgbClr val="000000"/>
                  </a:solidFill>
                </a:uFill>
                <a:latin typeface="Calibri"/>
                <a:ea typeface="Calibri"/>
                <a:cs typeface="Calibri"/>
                <a:sym typeface="Calibri"/>
              </a:defRPr>
            </a:pPr>
            <a:r>
              <a:rPr lang="fr-FR" sz="1400" kern="0" dirty="0">
                <a:solidFill>
                  <a:srgbClr val="0E4F6B"/>
                </a:solidFill>
                <a:uFill>
                  <a:solidFill>
                    <a:srgbClr val="000000"/>
                  </a:solidFill>
                </a:uFill>
                <a:latin typeface="Calibri"/>
                <a:cs typeface="Calibri"/>
                <a:sym typeface="Calibri"/>
              </a:rPr>
              <a:t>L</a:t>
            </a:r>
            <a:r>
              <a:rPr sz="1400" kern="0" dirty="0" smtClean="0">
                <a:solidFill>
                  <a:srgbClr val="0E4F6B"/>
                </a:solidFill>
                <a:uFill>
                  <a:solidFill>
                    <a:srgbClr val="000000"/>
                  </a:solidFill>
                </a:uFill>
                <a:latin typeface="Calibri"/>
                <a:cs typeface="Calibri"/>
                <a:sym typeface="Calibri"/>
              </a:rPr>
              <a:t>e </a:t>
            </a:r>
            <a:r>
              <a:rPr sz="1400" kern="0" dirty="0">
                <a:solidFill>
                  <a:srgbClr val="0E4F6B"/>
                </a:solidFill>
                <a:uFill>
                  <a:solidFill>
                    <a:srgbClr val="000000"/>
                  </a:solidFill>
                </a:uFill>
                <a:latin typeface="Calibri"/>
                <a:cs typeface="Calibri"/>
                <a:sym typeface="Calibri"/>
              </a:rPr>
              <a:t>fait de se </a:t>
            </a:r>
            <a:r>
              <a:rPr sz="1400" kern="0" dirty="0" err="1">
                <a:solidFill>
                  <a:srgbClr val="0E4F6B"/>
                </a:solidFill>
                <a:uFill>
                  <a:solidFill>
                    <a:srgbClr val="000000"/>
                  </a:solidFill>
                </a:uFill>
                <a:latin typeface="Calibri"/>
                <a:cs typeface="Calibri"/>
                <a:sym typeface="Calibri"/>
              </a:rPr>
              <a:t>centrer</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durant</a:t>
            </a:r>
            <a:r>
              <a:rPr sz="1400" kern="0" dirty="0">
                <a:solidFill>
                  <a:srgbClr val="0E4F6B"/>
                </a:solidFill>
                <a:uFill>
                  <a:solidFill>
                    <a:srgbClr val="000000"/>
                  </a:solidFill>
                </a:uFill>
                <a:latin typeface="Calibri"/>
                <a:cs typeface="Calibri"/>
                <a:sym typeface="Calibri"/>
              </a:rPr>
              <a:t> 5 minutes sur </a:t>
            </a:r>
            <a:r>
              <a:rPr sz="1400" kern="0" dirty="0" err="1">
                <a:solidFill>
                  <a:srgbClr val="0E4F6B"/>
                </a:solidFill>
                <a:uFill>
                  <a:solidFill>
                    <a:srgbClr val="000000"/>
                  </a:solidFill>
                </a:uFill>
                <a:latin typeface="Calibri"/>
                <a:cs typeface="Calibri"/>
                <a:sym typeface="Calibri"/>
              </a:rPr>
              <a:t>sa</a:t>
            </a:r>
            <a:r>
              <a:rPr sz="1400" kern="0" dirty="0">
                <a:solidFill>
                  <a:srgbClr val="0E4F6B"/>
                </a:solidFill>
                <a:uFill>
                  <a:solidFill>
                    <a:srgbClr val="000000"/>
                  </a:solidFill>
                </a:uFill>
                <a:latin typeface="Calibri"/>
                <a:cs typeface="Calibri"/>
                <a:sym typeface="Calibri"/>
              </a:rPr>
              <a:t> respiration </a:t>
            </a:r>
            <a:r>
              <a:rPr sz="1400" b="1" kern="0" dirty="0" err="1" smtClean="0">
                <a:solidFill>
                  <a:srgbClr val="0E4F6B"/>
                </a:solidFill>
                <a:uFill>
                  <a:solidFill>
                    <a:srgbClr val="000000"/>
                  </a:solidFill>
                </a:uFill>
                <a:latin typeface="Calibri"/>
                <a:cs typeface="Calibri"/>
                <a:sym typeface="Calibri"/>
              </a:rPr>
              <a:t>stimule</a:t>
            </a:r>
            <a:r>
              <a:rPr sz="1400" b="1" kern="0" dirty="0" smtClean="0">
                <a:solidFill>
                  <a:srgbClr val="0E4F6B"/>
                </a:solidFill>
                <a:uFill>
                  <a:solidFill>
                    <a:srgbClr val="000000"/>
                  </a:solidFill>
                </a:uFill>
                <a:latin typeface="Calibri"/>
                <a:cs typeface="Calibri"/>
                <a:sym typeface="Calibri"/>
              </a:rPr>
              <a:t> </a:t>
            </a:r>
            <a:r>
              <a:rPr sz="1400" b="1" kern="0" dirty="0" err="1">
                <a:solidFill>
                  <a:srgbClr val="0E4F6B"/>
                </a:solidFill>
                <a:uFill>
                  <a:solidFill>
                    <a:srgbClr val="000000"/>
                  </a:solidFill>
                </a:uFill>
                <a:latin typeface="Calibri"/>
                <a:cs typeface="Calibri"/>
                <a:sym typeface="Calibri"/>
              </a:rPr>
              <a:t>une</a:t>
            </a:r>
            <a:r>
              <a:rPr sz="1400" b="1" kern="0" dirty="0">
                <a:solidFill>
                  <a:srgbClr val="0E4F6B"/>
                </a:solidFill>
                <a:uFill>
                  <a:solidFill>
                    <a:srgbClr val="000000"/>
                  </a:solidFill>
                </a:uFill>
                <a:latin typeface="Calibri"/>
                <a:cs typeface="Calibri"/>
                <a:sym typeface="Calibri"/>
              </a:rPr>
              <a:t> </a:t>
            </a:r>
            <a:r>
              <a:rPr sz="1400" b="1" kern="0" dirty="0" err="1">
                <a:solidFill>
                  <a:srgbClr val="0E4F6B"/>
                </a:solidFill>
                <a:uFill>
                  <a:solidFill>
                    <a:srgbClr val="000000"/>
                  </a:solidFill>
                </a:uFill>
                <a:latin typeface="Calibri"/>
                <a:cs typeface="Calibri"/>
                <a:sym typeface="Calibri"/>
              </a:rPr>
              <a:t>meilleure</a:t>
            </a:r>
            <a:r>
              <a:rPr sz="1400" b="1" kern="0" dirty="0">
                <a:solidFill>
                  <a:srgbClr val="0E4F6B"/>
                </a:solidFill>
                <a:uFill>
                  <a:solidFill>
                    <a:srgbClr val="000000"/>
                  </a:solidFill>
                </a:uFill>
                <a:latin typeface="Calibri"/>
                <a:cs typeface="Calibri"/>
                <a:sym typeface="Calibri"/>
              </a:rPr>
              <a:t> </a:t>
            </a:r>
            <a:r>
              <a:rPr sz="1400" b="1" kern="0" dirty="0" err="1">
                <a:solidFill>
                  <a:srgbClr val="0E4F6B"/>
                </a:solidFill>
                <a:uFill>
                  <a:solidFill>
                    <a:srgbClr val="000000"/>
                  </a:solidFill>
                </a:uFill>
                <a:latin typeface="Calibri"/>
                <a:cs typeface="Calibri"/>
                <a:sym typeface="Calibri"/>
              </a:rPr>
              <a:t>compréhension</a:t>
            </a:r>
            <a:r>
              <a:rPr sz="1400" b="1" kern="0" dirty="0">
                <a:solidFill>
                  <a:srgbClr val="0E4F6B"/>
                </a:solidFill>
                <a:uFill>
                  <a:solidFill>
                    <a:srgbClr val="000000"/>
                  </a:solidFill>
                </a:uFill>
                <a:latin typeface="Calibri"/>
                <a:cs typeface="Calibri"/>
                <a:sym typeface="Calibri"/>
              </a:rPr>
              <a:t> de </a:t>
            </a:r>
            <a:r>
              <a:rPr sz="1400" b="1" kern="0" dirty="0" err="1">
                <a:solidFill>
                  <a:srgbClr val="0E4F6B"/>
                </a:solidFill>
                <a:uFill>
                  <a:solidFill>
                    <a:srgbClr val="000000"/>
                  </a:solidFill>
                </a:uFill>
                <a:latin typeface="Calibri"/>
                <a:cs typeface="Calibri"/>
                <a:sym typeface="Calibri"/>
              </a:rPr>
              <a:t>l’état</a:t>
            </a:r>
            <a:r>
              <a:rPr sz="1400" b="1" kern="0" dirty="0">
                <a:solidFill>
                  <a:srgbClr val="0E4F6B"/>
                </a:solidFill>
                <a:uFill>
                  <a:solidFill>
                    <a:srgbClr val="000000"/>
                  </a:solidFill>
                </a:uFill>
                <a:latin typeface="Calibri"/>
                <a:cs typeface="Calibri"/>
                <a:sym typeface="Calibri"/>
              </a:rPr>
              <a:t> </a:t>
            </a:r>
            <a:r>
              <a:rPr sz="1400" b="1" kern="0" dirty="0" err="1">
                <a:solidFill>
                  <a:srgbClr val="0E4F6B"/>
                </a:solidFill>
                <a:uFill>
                  <a:solidFill>
                    <a:srgbClr val="000000"/>
                  </a:solidFill>
                </a:uFill>
                <a:latin typeface="Calibri"/>
                <a:cs typeface="Calibri"/>
                <a:sym typeface="Calibri"/>
              </a:rPr>
              <a:t>émotionnel</a:t>
            </a:r>
            <a:r>
              <a:rPr sz="1400" b="1" kern="0" dirty="0">
                <a:solidFill>
                  <a:srgbClr val="0E4F6B"/>
                </a:solidFill>
                <a:uFill>
                  <a:solidFill>
                    <a:srgbClr val="000000"/>
                  </a:solidFill>
                </a:uFill>
                <a:latin typeface="Calibri"/>
                <a:cs typeface="Calibri"/>
                <a:sym typeface="Calibri"/>
              </a:rPr>
              <a:t> des </a:t>
            </a:r>
            <a:r>
              <a:rPr sz="1400" b="1" kern="0" dirty="0" err="1">
                <a:solidFill>
                  <a:srgbClr val="0E4F6B"/>
                </a:solidFill>
                <a:uFill>
                  <a:solidFill>
                    <a:srgbClr val="000000"/>
                  </a:solidFill>
                </a:uFill>
                <a:latin typeface="Calibri"/>
                <a:cs typeface="Calibri"/>
                <a:sym typeface="Calibri"/>
              </a:rPr>
              <a:t>autres</a:t>
            </a:r>
            <a:r>
              <a:rPr sz="1400" b="1" kern="0" dirty="0">
                <a:solidFill>
                  <a:srgbClr val="0E4F6B"/>
                </a:solidFill>
                <a:uFill>
                  <a:solidFill>
                    <a:srgbClr val="000000"/>
                  </a:solidFill>
                </a:uFill>
                <a:latin typeface="Calibri"/>
                <a:cs typeface="Calibri"/>
                <a:sym typeface="Calibri"/>
              </a:rPr>
              <a:t>, </a:t>
            </a:r>
          </a:p>
          <a:p>
            <a:pPr indent="160729" defTabSz="316100" hangingPunct="0">
              <a:spcBef>
                <a:spcPts val="562"/>
              </a:spcBef>
              <a:defRPr sz="1700">
                <a:uFill>
                  <a:solidFill>
                    <a:srgbClr val="000000"/>
                  </a:solidFill>
                </a:uFill>
                <a:latin typeface="Calibri"/>
                <a:ea typeface="Calibri"/>
                <a:cs typeface="Calibri"/>
                <a:sym typeface="Calibri"/>
              </a:defRPr>
            </a:pPr>
            <a:r>
              <a:rPr sz="1400" kern="0" dirty="0">
                <a:solidFill>
                  <a:srgbClr val="0E4F6B"/>
                </a:solidFill>
                <a:uFill>
                  <a:solidFill>
                    <a:srgbClr val="000000"/>
                  </a:solidFill>
                </a:uFill>
                <a:latin typeface="Calibri"/>
                <a:cs typeface="Calibri"/>
                <a:sym typeface="Calibri"/>
              </a:rPr>
              <a:t>Les participants se </a:t>
            </a:r>
            <a:r>
              <a:rPr sz="1400" kern="0" dirty="0" err="1">
                <a:solidFill>
                  <a:srgbClr val="0E4F6B"/>
                </a:solidFill>
                <a:uFill>
                  <a:solidFill>
                    <a:srgbClr val="000000"/>
                  </a:solidFill>
                </a:uFill>
                <a:latin typeface="Calibri"/>
                <a:cs typeface="Calibri"/>
                <a:sym typeface="Calibri"/>
              </a:rPr>
              <a:t>montrent</a:t>
            </a:r>
            <a:r>
              <a:rPr sz="1400" kern="0" dirty="0">
                <a:solidFill>
                  <a:srgbClr val="0E4F6B"/>
                </a:solidFill>
                <a:uFill>
                  <a:solidFill>
                    <a:srgbClr val="000000"/>
                  </a:solidFill>
                </a:uFill>
                <a:latin typeface="Calibri"/>
                <a:cs typeface="Calibri"/>
                <a:sym typeface="Calibri"/>
              </a:rPr>
              <a:t> plus </a:t>
            </a:r>
            <a:r>
              <a:rPr sz="1400" kern="0" dirty="0" err="1">
                <a:solidFill>
                  <a:srgbClr val="0E4F6B"/>
                </a:solidFill>
                <a:uFill>
                  <a:solidFill>
                    <a:srgbClr val="000000"/>
                  </a:solidFill>
                </a:uFill>
                <a:latin typeface="Calibri"/>
                <a:cs typeface="Calibri"/>
                <a:sym typeface="Calibri"/>
              </a:rPr>
              <a:t>prosociaux</a:t>
            </a:r>
            <a:r>
              <a:rPr sz="1400" kern="0" dirty="0">
                <a:solidFill>
                  <a:srgbClr val="0E4F6B"/>
                </a:solidFill>
                <a:uFill>
                  <a:solidFill>
                    <a:srgbClr val="000000"/>
                  </a:solidFill>
                </a:uFill>
                <a:latin typeface="Calibri"/>
                <a:cs typeface="Calibri"/>
                <a:sym typeface="Calibri"/>
              </a:rPr>
              <a:t> (par </a:t>
            </a:r>
            <a:r>
              <a:rPr sz="1400" kern="0" dirty="0" smtClean="0">
                <a:solidFill>
                  <a:srgbClr val="0E4F6B"/>
                </a:solidFill>
                <a:uFill>
                  <a:solidFill>
                    <a:srgbClr val="000000"/>
                  </a:solidFill>
                </a:uFill>
                <a:latin typeface="Calibri"/>
                <a:cs typeface="Calibri"/>
                <a:sym typeface="Calibri"/>
              </a:rPr>
              <a:t>ex</a:t>
            </a:r>
            <a:r>
              <a:rPr lang="fr-FR" sz="1400" kern="0" dirty="0" smtClean="0">
                <a:solidFill>
                  <a:srgbClr val="0E4F6B"/>
                </a:solidFill>
                <a:uFill>
                  <a:solidFill>
                    <a:srgbClr val="000000"/>
                  </a:solidFill>
                </a:uFill>
                <a:latin typeface="Calibri"/>
                <a:cs typeface="Calibri"/>
                <a:sym typeface="Calibri"/>
              </a:rPr>
              <a:t>. :</a:t>
            </a:r>
            <a:r>
              <a:rPr sz="1400" kern="0" dirty="0" smtClean="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donnent</a:t>
            </a:r>
            <a:r>
              <a:rPr sz="1400" kern="0" dirty="0">
                <a:solidFill>
                  <a:srgbClr val="0E4F6B"/>
                </a:solidFill>
                <a:uFill>
                  <a:solidFill>
                    <a:srgbClr val="000000"/>
                  </a:solidFill>
                </a:uFill>
                <a:latin typeface="Calibri"/>
                <a:cs typeface="Calibri"/>
                <a:sym typeface="Calibri"/>
              </a:rPr>
              <a:t> plus </a:t>
            </a:r>
            <a:r>
              <a:rPr sz="1400" kern="0" dirty="0" err="1">
                <a:solidFill>
                  <a:srgbClr val="0E4F6B"/>
                </a:solidFill>
                <a:uFill>
                  <a:solidFill>
                    <a:srgbClr val="000000"/>
                  </a:solidFill>
                </a:uFill>
                <a:latin typeface="Calibri"/>
                <a:cs typeface="Calibri"/>
                <a:sym typeface="Calibri"/>
              </a:rPr>
              <a:t>facilement</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leur</a:t>
            </a:r>
            <a:r>
              <a:rPr sz="1400" kern="0" dirty="0">
                <a:solidFill>
                  <a:srgbClr val="0E4F6B"/>
                </a:solidFill>
                <a:uFill>
                  <a:solidFill>
                    <a:srgbClr val="000000"/>
                  </a:solidFill>
                </a:uFill>
                <a:latin typeface="Calibri"/>
                <a:cs typeface="Calibri"/>
                <a:sym typeface="Calibri"/>
              </a:rPr>
              <a:t> chaise à </a:t>
            </a:r>
            <a:r>
              <a:rPr sz="1400" kern="0" dirty="0" err="1">
                <a:solidFill>
                  <a:srgbClr val="0E4F6B"/>
                </a:solidFill>
                <a:uFill>
                  <a:solidFill>
                    <a:srgbClr val="000000"/>
                  </a:solidFill>
                </a:uFill>
                <a:latin typeface="Calibri"/>
                <a:cs typeface="Calibri"/>
                <a:sym typeface="Calibri"/>
              </a:rPr>
              <a:t>une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personne</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en</a:t>
            </a:r>
            <a:r>
              <a:rPr sz="1400" kern="0" dirty="0">
                <a:solidFill>
                  <a:srgbClr val="0E4F6B"/>
                </a:solidFill>
                <a:uFill>
                  <a:solidFill>
                    <a:srgbClr val="000000"/>
                  </a:solidFill>
                </a:uFill>
                <a:latin typeface="Calibri"/>
                <a:cs typeface="Calibri"/>
                <a:sym typeface="Calibri"/>
              </a:rPr>
              <a:t> </a:t>
            </a:r>
            <a:r>
              <a:rPr sz="1400" kern="0" dirty="0" err="1">
                <a:solidFill>
                  <a:srgbClr val="0E4F6B"/>
                </a:solidFill>
                <a:uFill>
                  <a:solidFill>
                    <a:srgbClr val="000000"/>
                  </a:solidFill>
                </a:uFill>
                <a:latin typeface="Calibri"/>
                <a:cs typeface="Calibri"/>
                <a:sym typeface="Calibri"/>
              </a:rPr>
              <a:t>difficulté</a:t>
            </a:r>
            <a:r>
              <a:rPr sz="1400" kern="0" dirty="0">
                <a:solidFill>
                  <a:srgbClr val="000000"/>
                </a:solidFill>
                <a:uFill>
                  <a:solidFill>
                    <a:srgbClr val="000000"/>
                  </a:solidFill>
                </a:uFill>
                <a:latin typeface="Calibri"/>
                <a:cs typeface="Calibri"/>
                <a:sym typeface="Calibri"/>
              </a:rPr>
              <a:t>)</a:t>
            </a:r>
          </a:p>
        </p:txBody>
      </p:sp>
      <p:sp>
        <p:nvSpPr>
          <p:cNvPr id="519" name="Présenter la pleine conscience"/>
          <p:cNvSpPr txBox="1"/>
          <p:nvPr/>
        </p:nvSpPr>
        <p:spPr>
          <a:xfrm>
            <a:off x="3177734" y="417427"/>
            <a:ext cx="5836532" cy="537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4300">
                <a:solidFill>
                  <a:srgbClr val="7A5E63"/>
                </a:solidFill>
                <a:latin typeface="Times Roman"/>
                <a:ea typeface="Times Roman"/>
                <a:cs typeface="Times Roman"/>
                <a:sym typeface="Times Roman"/>
              </a:defRPr>
            </a:lvl1pPr>
          </a:lstStyle>
          <a:p>
            <a:pPr algn="ctr" defTabSz="410751" hangingPunct="0"/>
            <a:r>
              <a:rPr sz="3023" b="1" kern="0" dirty="0" err="1">
                <a:solidFill>
                  <a:srgbClr val="0E4F6B"/>
                </a:solidFill>
              </a:rPr>
              <a:t>Présenter</a:t>
            </a:r>
            <a:r>
              <a:rPr sz="3023" b="1" kern="0" dirty="0">
                <a:solidFill>
                  <a:srgbClr val="0E4F6B"/>
                </a:solidFill>
              </a:rPr>
              <a:t> la </a:t>
            </a:r>
            <a:r>
              <a:rPr sz="3023" b="1" kern="0" dirty="0" err="1">
                <a:solidFill>
                  <a:srgbClr val="0E4F6B"/>
                </a:solidFill>
              </a:rPr>
              <a:t>pleine</a:t>
            </a:r>
            <a:r>
              <a:rPr sz="3023" b="1" kern="0" dirty="0">
                <a:solidFill>
                  <a:srgbClr val="0E4F6B"/>
                </a:solidFill>
              </a:rPr>
              <a:t> conscience </a:t>
            </a:r>
          </a:p>
        </p:txBody>
      </p:sp>
      <p:pic>
        <p:nvPicPr>
          <p:cNvPr id="520" name="Image" descr="Image"/>
          <p:cNvPicPr>
            <a:picLocks noChangeAspect="1"/>
          </p:cNvPicPr>
          <p:nvPr/>
        </p:nvPicPr>
        <p:blipFill>
          <a:blip r:embed="rId2">
            <a:extLst/>
          </a:blip>
          <a:stretch>
            <a:fillRect/>
          </a:stretch>
        </p:blipFill>
        <p:spPr>
          <a:xfrm>
            <a:off x="3269159" y="4803483"/>
            <a:ext cx="2085561" cy="1808015"/>
          </a:xfrm>
          <a:prstGeom prst="rect">
            <a:avLst/>
          </a:prstGeom>
          <a:ln w="12700">
            <a:miter lim="400000"/>
          </a:ln>
        </p:spPr>
      </p:pic>
      <p:pic>
        <p:nvPicPr>
          <p:cNvPr id="521" name="Image" descr="Image"/>
          <p:cNvPicPr>
            <a:picLocks noChangeAspect="1"/>
          </p:cNvPicPr>
          <p:nvPr/>
        </p:nvPicPr>
        <p:blipFill>
          <a:blip r:embed="rId3">
            <a:extLst/>
          </a:blip>
          <a:stretch>
            <a:fillRect/>
          </a:stretch>
        </p:blipFill>
        <p:spPr>
          <a:xfrm>
            <a:off x="6928705" y="5050550"/>
            <a:ext cx="2085561" cy="1478497"/>
          </a:xfrm>
          <a:prstGeom prst="rect">
            <a:avLst/>
          </a:prstGeom>
          <a:ln w="12700">
            <a:miter lim="400000"/>
          </a:ln>
        </p:spPr>
      </p:pic>
      <p:pic>
        <p:nvPicPr>
          <p:cNvPr id="522" name="Image" descr="Image"/>
          <p:cNvPicPr>
            <a:picLocks noChangeAspect="1"/>
          </p:cNvPicPr>
          <p:nvPr/>
        </p:nvPicPr>
        <p:blipFill>
          <a:blip r:embed="rId4">
            <a:extLst/>
          </a:blip>
          <a:stretch>
            <a:fillRect/>
          </a:stretch>
        </p:blipFill>
        <p:spPr>
          <a:xfrm>
            <a:off x="5216452" y="5285138"/>
            <a:ext cx="1759097" cy="1544792"/>
          </a:xfrm>
          <a:prstGeom prst="rect">
            <a:avLst/>
          </a:prstGeom>
          <a:ln w="12700">
            <a:miter lim="400000"/>
          </a:ln>
        </p:spPr>
      </p:pic>
      <p:pic>
        <p:nvPicPr>
          <p:cNvPr id="11"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751" y="106494"/>
            <a:ext cx="1325141" cy="13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60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MERCI DE VOTRE PLEINE ATTENTION"/>
          <p:cNvSpPr txBox="1"/>
          <p:nvPr/>
        </p:nvSpPr>
        <p:spPr>
          <a:xfrm>
            <a:off x="3503298" y="242542"/>
            <a:ext cx="5171930" cy="407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100">
                <a:solidFill>
                  <a:srgbClr val="FFFFFF"/>
                </a:solidFill>
                <a:latin typeface="Times Roman"/>
                <a:ea typeface="Times Roman"/>
                <a:cs typeface="Times Roman"/>
                <a:sym typeface="Times Roman"/>
              </a:defRPr>
            </a:lvl1pPr>
          </a:lstStyle>
          <a:p>
            <a:r>
              <a:rPr sz="2180"/>
              <a:t>MERCI DE VOTRE PLEINE ATTENTION</a:t>
            </a:r>
          </a:p>
        </p:txBody>
      </p:sp>
      <p:pic>
        <p:nvPicPr>
          <p:cNvPr id="526" name="711eb86ef5efcbca78d17f4fb963f031.jpg" descr="711eb86ef5efcbca78d17f4fb963f031.jpg"/>
          <p:cNvPicPr>
            <a:picLocks noChangeAspect="1"/>
          </p:cNvPicPr>
          <p:nvPr/>
        </p:nvPicPr>
        <p:blipFill>
          <a:blip r:embed="rId2">
            <a:extLst/>
          </a:blip>
          <a:stretch>
            <a:fillRect/>
          </a:stretch>
        </p:blipFill>
        <p:spPr>
          <a:xfrm>
            <a:off x="1037969" y="113936"/>
            <a:ext cx="3519599" cy="6705058"/>
          </a:xfrm>
          <a:prstGeom prst="rect">
            <a:avLst/>
          </a:prstGeom>
          <a:ln w="12700">
            <a:miter lim="400000"/>
          </a:ln>
        </p:spPr>
      </p:pic>
      <p:sp>
        <p:nvSpPr>
          <p:cNvPr id="527" name="Approche psychologique…"/>
          <p:cNvSpPr txBox="1">
            <a:spLocks noGrp="1"/>
          </p:cNvSpPr>
          <p:nvPr>
            <p:ph type="title"/>
          </p:nvPr>
        </p:nvSpPr>
        <p:spPr>
          <a:xfrm>
            <a:off x="4930239" y="2189035"/>
            <a:ext cx="7261761" cy="730250"/>
          </a:xfrm>
          <a:prstGeom prst="rect">
            <a:avLst/>
          </a:prstGeom>
        </p:spPr>
        <p:txBody>
          <a:bodyPr anchor="b">
            <a:noAutofit/>
          </a:bodyPr>
          <a:lstStyle/>
          <a:p>
            <a:pPr defTabSz="443466">
              <a:defRPr sz="4200">
                <a:solidFill>
                  <a:srgbClr val="114A68"/>
                </a:solidFill>
                <a:latin typeface="Calibri"/>
                <a:ea typeface="Calibri"/>
                <a:cs typeface="Calibri"/>
                <a:sym typeface="Calibri"/>
              </a:defRPr>
            </a:pPr>
            <a:r>
              <a:rPr sz="3200" dirty="0"/>
              <a:t>Neurosciences, </a:t>
            </a:r>
          </a:p>
          <a:p>
            <a:pPr defTabSz="443466">
              <a:defRPr sz="4200">
                <a:solidFill>
                  <a:srgbClr val="114A68"/>
                </a:solidFill>
                <a:latin typeface="Calibri"/>
                <a:ea typeface="Calibri"/>
                <a:cs typeface="Calibri"/>
                <a:sym typeface="Calibri"/>
              </a:defRPr>
            </a:pPr>
            <a:r>
              <a:rPr sz="3200" dirty="0"/>
              <a:t>Pour </a:t>
            </a:r>
            <a:r>
              <a:rPr sz="3200" dirty="0" err="1"/>
              <a:t>une</a:t>
            </a:r>
            <a:r>
              <a:rPr sz="3200" dirty="0"/>
              <a:t> </a:t>
            </a:r>
            <a:r>
              <a:rPr sz="3200" dirty="0" smtClean="0"/>
              <a:t>culture</a:t>
            </a:r>
            <a:r>
              <a:rPr lang="fr-FR" sz="3200" dirty="0" smtClean="0"/>
              <a:t> d</a:t>
            </a:r>
            <a:r>
              <a:rPr sz="3200" dirty="0" smtClean="0"/>
              <a:t>e </a:t>
            </a:r>
            <a:r>
              <a:rPr sz="3200" dirty="0"/>
              <a:t>la </a:t>
            </a:r>
            <a:r>
              <a:rPr sz="3200" dirty="0" err="1"/>
              <a:t>psychologie</a:t>
            </a:r>
            <a:r>
              <a:rPr sz="3200" dirty="0"/>
              <a:t> </a:t>
            </a:r>
            <a:r>
              <a:rPr lang="fr-FR" sz="3200" dirty="0" smtClean="0"/>
              <a:t/>
            </a:r>
            <a:br>
              <a:rPr lang="fr-FR" sz="3200" dirty="0" smtClean="0"/>
            </a:br>
            <a:r>
              <a:rPr sz="3200" dirty="0" smtClean="0"/>
              <a:t>des </a:t>
            </a:r>
            <a:r>
              <a:rPr sz="3200" dirty="0" err="1"/>
              <a:t>ressources</a:t>
            </a:r>
            <a:r>
              <a:rPr sz="3200" dirty="0"/>
              <a:t> </a:t>
            </a:r>
          </a:p>
        </p:txBody>
      </p:sp>
      <p:sp>
        <p:nvSpPr>
          <p:cNvPr id="528" name="Christel BOURGOGNE…"/>
          <p:cNvSpPr txBox="1">
            <a:spLocks noGrp="1"/>
          </p:cNvSpPr>
          <p:nvPr>
            <p:ph idx="1"/>
          </p:nvPr>
        </p:nvSpPr>
        <p:spPr>
          <a:xfrm>
            <a:off x="5032968" y="4603046"/>
            <a:ext cx="10515600" cy="1933120"/>
          </a:xfrm>
          <a:prstGeom prst="rect">
            <a:avLst/>
          </a:prstGeom>
        </p:spPr>
        <p:txBody>
          <a:bodyPr anchor="t">
            <a:normAutofit/>
          </a:bodyPr>
          <a:lstStyle/>
          <a:p>
            <a:pPr marL="0" indent="0" defTabSz="236590">
              <a:lnSpc>
                <a:spcPct val="70000"/>
              </a:lnSpc>
              <a:spcBef>
                <a:spcPts val="141"/>
              </a:spcBef>
              <a:buNone/>
              <a:defRPr sz="2400">
                <a:solidFill>
                  <a:srgbClr val="7A5E63"/>
                </a:solidFill>
                <a:latin typeface="Iowan Old Style Roman"/>
                <a:ea typeface="Iowan Old Style Roman"/>
                <a:cs typeface="Iowan Old Style Roman"/>
                <a:sym typeface="Iowan Old Style Roman"/>
              </a:defRPr>
            </a:pPr>
            <a:r>
              <a:rPr b="1" dirty="0" err="1">
                <a:solidFill>
                  <a:srgbClr val="0E4F6B"/>
                </a:solidFill>
                <a:latin typeface="+mj-lt"/>
              </a:rPr>
              <a:t>Conférence</a:t>
            </a:r>
            <a:r>
              <a:rPr b="1" dirty="0">
                <a:solidFill>
                  <a:srgbClr val="0E4F6B"/>
                </a:solidFill>
                <a:latin typeface="+mj-lt"/>
              </a:rPr>
              <a:t> </a:t>
            </a:r>
            <a:r>
              <a:rPr b="1" dirty="0" err="1">
                <a:solidFill>
                  <a:srgbClr val="0E4F6B"/>
                </a:solidFill>
                <a:latin typeface="+mj-lt"/>
              </a:rPr>
              <a:t>stratégique</a:t>
            </a:r>
            <a:r>
              <a:rPr b="1" dirty="0">
                <a:solidFill>
                  <a:srgbClr val="0E4F6B"/>
                </a:solidFill>
                <a:latin typeface="+mj-lt"/>
              </a:rPr>
              <a:t> </a:t>
            </a:r>
            <a:r>
              <a:rPr b="1" dirty="0" err="1">
                <a:solidFill>
                  <a:srgbClr val="0E4F6B"/>
                </a:solidFill>
                <a:latin typeface="+mj-lt"/>
              </a:rPr>
              <a:t>annuelle</a:t>
            </a:r>
            <a:r>
              <a:rPr b="1" dirty="0">
                <a:solidFill>
                  <a:srgbClr val="0E4F6B"/>
                </a:solidFill>
                <a:latin typeface="+mj-lt"/>
              </a:rPr>
              <a:t>, </a:t>
            </a:r>
          </a:p>
          <a:p>
            <a:pPr marL="0" indent="0" defTabSz="236590">
              <a:lnSpc>
                <a:spcPct val="70000"/>
              </a:lnSpc>
              <a:spcBef>
                <a:spcPts val="141"/>
              </a:spcBef>
              <a:buNone/>
              <a:defRPr sz="2400">
                <a:solidFill>
                  <a:srgbClr val="7A5E63"/>
                </a:solidFill>
                <a:latin typeface="Iowan Old Style Roman"/>
                <a:ea typeface="Iowan Old Style Roman"/>
                <a:cs typeface="Iowan Old Style Roman"/>
                <a:sym typeface="Iowan Old Style Roman"/>
              </a:defRPr>
            </a:pPr>
            <a:r>
              <a:rPr b="1" dirty="0">
                <a:solidFill>
                  <a:srgbClr val="0E4F6B"/>
                </a:solidFill>
                <a:latin typeface="+mj-lt"/>
              </a:rPr>
              <a:t>ODPE, </a:t>
            </a:r>
            <a:r>
              <a:rPr b="1" dirty="0" smtClean="0">
                <a:solidFill>
                  <a:srgbClr val="0E4F6B"/>
                </a:solidFill>
                <a:latin typeface="+mj-lt"/>
              </a:rPr>
              <a:t>9 </a:t>
            </a:r>
            <a:r>
              <a:rPr b="1" dirty="0" err="1" smtClean="0">
                <a:solidFill>
                  <a:srgbClr val="0E4F6B"/>
                </a:solidFill>
                <a:latin typeface="+mj-lt"/>
              </a:rPr>
              <a:t>avril</a:t>
            </a:r>
            <a:r>
              <a:rPr b="1" dirty="0" smtClean="0">
                <a:solidFill>
                  <a:srgbClr val="0E4F6B"/>
                </a:solidFill>
                <a:latin typeface="+mj-lt"/>
              </a:rPr>
              <a:t> </a:t>
            </a:r>
            <a:r>
              <a:rPr b="1" dirty="0">
                <a:solidFill>
                  <a:srgbClr val="0E4F6B"/>
                </a:solidFill>
                <a:latin typeface="+mj-lt"/>
              </a:rPr>
              <a:t>2024 </a:t>
            </a:r>
            <a:endParaRPr b="1" dirty="0">
              <a:solidFill>
                <a:srgbClr val="0E4F6B"/>
              </a:solidFill>
            </a:endParaRPr>
          </a:p>
          <a:p>
            <a:pPr marL="0" indent="0" defTabSz="236590">
              <a:lnSpc>
                <a:spcPct val="70000"/>
              </a:lnSpc>
              <a:spcBef>
                <a:spcPts val="141"/>
              </a:spcBef>
              <a:buNone/>
              <a:defRPr sz="2000" i="1">
                <a:solidFill>
                  <a:srgbClr val="7A5E63"/>
                </a:solidFill>
                <a:latin typeface="Iowan Old Style Roman"/>
                <a:ea typeface="Iowan Old Style Roman"/>
                <a:cs typeface="Iowan Old Style Roman"/>
                <a:sym typeface="Iowan Old Style Roman"/>
              </a:defRPr>
            </a:pPr>
            <a:endParaRPr b="1" dirty="0">
              <a:solidFill>
                <a:srgbClr val="0E4F6B"/>
              </a:solidFill>
            </a:endParaRPr>
          </a:p>
          <a:p>
            <a:pPr marL="0" indent="0" defTabSz="236590">
              <a:lnSpc>
                <a:spcPct val="70000"/>
              </a:lnSpc>
              <a:spcBef>
                <a:spcPts val="141"/>
              </a:spcBef>
              <a:buNone/>
              <a:defRPr sz="2000" i="1">
                <a:solidFill>
                  <a:srgbClr val="7A5E63"/>
                </a:solidFill>
                <a:latin typeface="Iowan Old Style Roman"/>
                <a:ea typeface="Iowan Old Style Roman"/>
                <a:cs typeface="Iowan Old Style Roman"/>
                <a:sym typeface="Iowan Old Style Roman"/>
              </a:defRPr>
            </a:pPr>
            <a:r>
              <a:rPr b="1" dirty="0" err="1">
                <a:solidFill>
                  <a:srgbClr val="0E4F6B"/>
                </a:solidFill>
                <a:latin typeface="Calibrir"/>
              </a:rPr>
              <a:t>Christel</a:t>
            </a:r>
            <a:r>
              <a:rPr b="1" dirty="0">
                <a:solidFill>
                  <a:srgbClr val="0E4F6B"/>
                </a:solidFill>
                <a:latin typeface="Calibrir"/>
              </a:rPr>
              <a:t> BOURGOGNE</a:t>
            </a:r>
          </a:p>
          <a:p>
            <a:pPr marL="0" indent="0" defTabSz="236590">
              <a:lnSpc>
                <a:spcPct val="70000"/>
              </a:lnSpc>
              <a:spcBef>
                <a:spcPts val="141"/>
              </a:spcBef>
              <a:buNone/>
              <a:defRPr sz="2000" i="1">
                <a:solidFill>
                  <a:srgbClr val="7A5E63"/>
                </a:solidFill>
                <a:latin typeface="Iowan Old Style Roman"/>
                <a:ea typeface="Iowan Old Style Roman"/>
                <a:cs typeface="Iowan Old Style Roman"/>
                <a:sym typeface="Iowan Old Style Roman"/>
              </a:defRPr>
            </a:pPr>
            <a:r>
              <a:rPr b="1" dirty="0" err="1">
                <a:solidFill>
                  <a:srgbClr val="0E4F6B"/>
                </a:solidFill>
                <a:latin typeface="Calibrir"/>
              </a:rPr>
              <a:t>Psychologue</a:t>
            </a:r>
            <a:r>
              <a:rPr b="1" dirty="0">
                <a:solidFill>
                  <a:srgbClr val="0E4F6B"/>
                </a:solidFill>
                <a:latin typeface="Calibrir"/>
              </a:rPr>
              <a:t> </a:t>
            </a:r>
            <a:r>
              <a:rPr b="1" dirty="0" err="1">
                <a:solidFill>
                  <a:srgbClr val="0E4F6B"/>
                </a:solidFill>
                <a:latin typeface="Calibrir"/>
              </a:rPr>
              <a:t>clinicienne</a:t>
            </a:r>
            <a:endParaRPr b="1" dirty="0">
              <a:solidFill>
                <a:srgbClr val="0E4F6B"/>
              </a:solidFill>
              <a:latin typeface="Calibrir"/>
            </a:endParaRPr>
          </a:p>
        </p:txBody>
      </p:sp>
      <p:sp>
        <p:nvSpPr>
          <p:cNvPr id="530" name="Neurosciences et…"/>
          <p:cNvSpPr txBox="1"/>
          <p:nvPr/>
        </p:nvSpPr>
        <p:spPr>
          <a:xfrm>
            <a:off x="5103090" y="3262281"/>
            <a:ext cx="6916057" cy="1041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noAutofit/>
          </a:bodyPr>
          <a:lstStyle>
            <a:lvl1pPr defTabSz="630730">
              <a:defRPr sz="4200" i="1">
                <a:solidFill>
                  <a:srgbClr val="114A68"/>
                </a:solidFill>
                <a:latin typeface="Calibri"/>
                <a:ea typeface="Calibri"/>
                <a:cs typeface="Calibri"/>
                <a:sym typeface="Calibri"/>
              </a:defRPr>
            </a:lvl1pPr>
          </a:lstStyle>
          <a:p>
            <a:r>
              <a:rPr sz="3200" dirty="0">
                <a:solidFill>
                  <a:schemeClr val="accent1"/>
                </a:solidFill>
              </a:rPr>
              <a:t>Merci beaucoup de </a:t>
            </a:r>
            <a:r>
              <a:rPr sz="3200" dirty="0" err="1">
                <a:solidFill>
                  <a:schemeClr val="accent1"/>
                </a:solidFill>
              </a:rPr>
              <a:t>votre</a:t>
            </a:r>
            <a:r>
              <a:rPr sz="3200" dirty="0">
                <a:solidFill>
                  <a:schemeClr val="accent1"/>
                </a:solidFill>
              </a:rPr>
              <a:t> attention</a:t>
            </a:r>
          </a:p>
        </p:txBody>
      </p:sp>
      <p:pic>
        <p:nvPicPr>
          <p:cNvPr id="8" name="Imag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0438" y="35742"/>
            <a:ext cx="1228824" cy="122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53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68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6</a:t>
            </a:fld>
            <a:endParaRPr lang="fr-FR" dirty="0"/>
          </a:p>
        </p:txBody>
      </p:sp>
      <p:sp>
        <p:nvSpPr>
          <p:cNvPr id="9" name="Titre 1"/>
          <p:cNvSpPr>
            <a:spLocks noGrp="1"/>
          </p:cNvSpPr>
          <p:nvPr>
            <p:ph type="title"/>
          </p:nvPr>
        </p:nvSpPr>
        <p:spPr>
          <a:xfrm>
            <a:off x="1288800" y="279453"/>
            <a:ext cx="10515600" cy="730250"/>
          </a:xfrm>
        </p:spPr>
        <p:txBody>
          <a:bodyPr>
            <a:normAutofit/>
          </a:bodyPr>
          <a:lstStyle/>
          <a:p>
            <a:pPr fontAlgn="base">
              <a:spcAft>
                <a:spcPct val="0"/>
              </a:spcAft>
            </a:pPr>
            <a:r>
              <a:rPr lang="fr-FR" sz="3200" cap="all" dirty="0">
                <a:solidFill>
                  <a:srgbClr val="3AAADC"/>
                </a:solidFill>
                <a:latin typeface="+mn-lt"/>
              </a:rPr>
              <a:t>Les Informations Préoccupantes</a:t>
            </a:r>
            <a:endParaRPr lang="fr-FR" sz="2000" cap="all" dirty="0">
              <a:solidFill>
                <a:srgbClr val="3AAADC"/>
              </a:solidFill>
              <a:latin typeface="+mn-lt"/>
            </a:endParaRPr>
          </a:p>
        </p:txBody>
      </p:sp>
      <p:grpSp>
        <p:nvGrpSpPr>
          <p:cNvPr id="14" name="Groupe 13"/>
          <p:cNvGrpSpPr/>
          <p:nvPr/>
        </p:nvGrpSpPr>
        <p:grpSpPr>
          <a:xfrm>
            <a:off x="1268077" y="2986643"/>
            <a:ext cx="7959051" cy="3743145"/>
            <a:chOff x="2185997" y="3639233"/>
            <a:chExt cx="5709773" cy="3389261"/>
          </a:xfrm>
        </p:grpSpPr>
        <p:sp>
          <p:nvSpPr>
            <p:cNvPr id="7" name="Rectangle avec coins rognés en diagonale 6"/>
            <p:cNvSpPr/>
            <p:nvPr/>
          </p:nvSpPr>
          <p:spPr>
            <a:xfrm>
              <a:off x="2185997" y="3639233"/>
              <a:ext cx="5709773" cy="3389261"/>
            </a:xfrm>
            <a:prstGeom prst="snip2DiagRect">
              <a:avLst/>
            </a:prstGeom>
            <a:noFill/>
            <a:ln w="63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a:t>
              </a:r>
              <a:endParaRPr lang="fr-FR" b="1" dirty="0">
                <a:solidFill>
                  <a:schemeClr val="tx1"/>
                </a:solidFill>
              </a:endParaRPr>
            </a:p>
          </p:txBody>
        </p:sp>
        <p:sp>
          <p:nvSpPr>
            <p:cNvPr id="13" name="Rectangle 12"/>
            <p:cNvSpPr/>
            <p:nvPr/>
          </p:nvSpPr>
          <p:spPr>
            <a:xfrm>
              <a:off x="2407232" y="3669842"/>
              <a:ext cx="5050933" cy="378970"/>
            </a:xfrm>
            <a:prstGeom prst="rect">
              <a:avLst/>
            </a:prstGeom>
          </p:spPr>
          <p:txBody>
            <a:bodyPr wrap="square">
              <a:spAutoFit/>
            </a:bodyPr>
            <a:lstStyle/>
            <a:p>
              <a:pPr algn="just"/>
              <a:endParaRPr lang="fr-FR" dirty="0"/>
            </a:p>
          </p:txBody>
        </p:sp>
      </p:grpSp>
      <p:sp>
        <p:nvSpPr>
          <p:cNvPr id="16" name="Rectangle 15"/>
          <p:cNvSpPr/>
          <p:nvPr/>
        </p:nvSpPr>
        <p:spPr>
          <a:xfrm>
            <a:off x="4161552" y="1210054"/>
            <a:ext cx="5172719" cy="1538883"/>
          </a:xfrm>
          <a:prstGeom prst="rect">
            <a:avLst/>
          </a:prstGeom>
        </p:spPr>
        <p:txBody>
          <a:bodyPr wrap="square">
            <a:spAutoFit/>
          </a:bodyPr>
          <a:lstStyle/>
          <a:p>
            <a:pPr marL="285750" indent="-285750">
              <a:buFont typeface="Wingdings" panose="05000000000000000000" pitchFamily="2" charset="2"/>
              <a:buChar char="§"/>
            </a:pPr>
            <a:r>
              <a:rPr lang="fr-FR" dirty="0"/>
              <a:t>En 2023, </a:t>
            </a:r>
            <a:r>
              <a:rPr lang="fr-FR" b="1" dirty="0" smtClean="0"/>
              <a:t>4 249 </a:t>
            </a:r>
            <a:r>
              <a:rPr lang="fr-FR" b="1" dirty="0"/>
              <a:t>Informations </a:t>
            </a:r>
            <a:r>
              <a:rPr lang="fr-FR" dirty="0"/>
              <a:t>ont été </a:t>
            </a:r>
            <a:r>
              <a:rPr lang="fr-FR" b="1" dirty="0"/>
              <a:t>reçues</a:t>
            </a:r>
          </a:p>
          <a:p>
            <a:pPr marL="285750" indent="-285750">
              <a:buFont typeface="Wingdings" panose="05000000000000000000" pitchFamily="2" charset="2"/>
              <a:buChar char="§"/>
            </a:pPr>
            <a:endParaRPr lang="fr-FR" sz="800" b="1" dirty="0"/>
          </a:p>
          <a:p>
            <a:pPr marL="285750" indent="-285750">
              <a:buFont typeface="Wingdings" panose="05000000000000000000" pitchFamily="2" charset="2"/>
              <a:buChar char="§"/>
            </a:pPr>
            <a:r>
              <a:rPr lang="fr-FR" b="1" dirty="0" smtClean="0"/>
              <a:t>4 055 </a:t>
            </a:r>
            <a:r>
              <a:rPr lang="fr-FR" b="1" dirty="0"/>
              <a:t>ont été qualifiées de préoccupantes, </a:t>
            </a:r>
            <a:r>
              <a:rPr lang="fr-FR" dirty="0"/>
              <a:t>soit 17% d’augmentation par rapport à 2022</a:t>
            </a:r>
            <a:r>
              <a:rPr lang="fr-FR" sz="1600" dirty="0" smtClean="0"/>
              <a:t>.</a:t>
            </a:r>
          </a:p>
          <a:p>
            <a:pPr marL="284400"/>
            <a:endParaRPr lang="fr-FR" sz="800" i="1" dirty="0" smtClean="0"/>
          </a:p>
          <a:p>
            <a:pPr marL="284400"/>
            <a:r>
              <a:rPr lang="fr-FR" sz="1200" i="1" dirty="0" smtClean="0"/>
              <a:t>(Taux à relativiser au regard d’une modification des modalités d’enregistrement qui ont changées à partir de 2022</a:t>
            </a:r>
            <a:r>
              <a:rPr lang="fr-FR" sz="1200" dirty="0" smtClean="0"/>
              <a:t>)</a:t>
            </a:r>
            <a:endParaRPr lang="fr-FR" sz="1200" dirty="0"/>
          </a:p>
        </p:txBody>
      </p:sp>
      <p:sp>
        <p:nvSpPr>
          <p:cNvPr id="8" name="ZoneTexte 7"/>
          <p:cNvSpPr txBox="1"/>
          <p:nvPr/>
        </p:nvSpPr>
        <p:spPr>
          <a:xfrm>
            <a:off x="1521699" y="3103776"/>
            <a:ext cx="3678853" cy="338554"/>
          </a:xfrm>
          <a:prstGeom prst="rect">
            <a:avLst/>
          </a:prstGeom>
          <a:noFill/>
        </p:spPr>
        <p:txBody>
          <a:bodyPr wrap="square" rtlCol="0">
            <a:spAutoFit/>
          </a:bodyPr>
          <a:lstStyle/>
          <a:p>
            <a:r>
              <a:rPr lang="fr-FR" sz="1600" b="1" dirty="0"/>
              <a:t>Origine des Informations reçues en 2023 </a:t>
            </a:r>
          </a:p>
        </p:txBody>
      </p:sp>
      <p:sp>
        <p:nvSpPr>
          <p:cNvPr id="15" name="ZoneTexte 14"/>
          <p:cNvSpPr txBox="1"/>
          <p:nvPr/>
        </p:nvSpPr>
        <p:spPr>
          <a:xfrm>
            <a:off x="5991596" y="3100434"/>
            <a:ext cx="2277941" cy="338554"/>
          </a:xfrm>
          <a:prstGeom prst="rect">
            <a:avLst/>
          </a:prstGeom>
          <a:noFill/>
        </p:spPr>
        <p:txBody>
          <a:bodyPr wrap="square" rtlCol="0">
            <a:spAutoFit/>
          </a:bodyPr>
          <a:lstStyle/>
          <a:p>
            <a:r>
              <a:rPr lang="fr-FR" sz="1600" b="1" dirty="0"/>
              <a:t>Comparatif 2022-2023 </a:t>
            </a:r>
          </a:p>
        </p:txBody>
      </p:sp>
      <p:sp>
        <p:nvSpPr>
          <p:cNvPr id="17" name="ZoneTexte 16"/>
          <p:cNvSpPr txBox="1"/>
          <p:nvPr/>
        </p:nvSpPr>
        <p:spPr>
          <a:xfrm>
            <a:off x="1754594" y="5975871"/>
            <a:ext cx="7472534" cy="523220"/>
          </a:xfrm>
          <a:prstGeom prst="rect">
            <a:avLst/>
          </a:prstGeom>
          <a:noFill/>
          <a:ln>
            <a:noFill/>
          </a:ln>
        </p:spPr>
        <p:txBody>
          <a:bodyPr wrap="square" rtlCol="0">
            <a:spAutoFit/>
          </a:bodyPr>
          <a:lstStyle/>
          <a:p>
            <a:r>
              <a:rPr lang="fr-FR" sz="1400" dirty="0"/>
              <a:t>Les Informations en provenance de l’Enseignement, du Département, de la Justice, </a:t>
            </a:r>
            <a:endParaRPr lang="fr-FR" sz="1400" dirty="0" smtClean="0"/>
          </a:p>
          <a:p>
            <a:r>
              <a:rPr lang="fr-FR" sz="1400" dirty="0" smtClean="0"/>
              <a:t>des </a:t>
            </a:r>
            <a:r>
              <a:rPr lang="fr-FR" sz="1400" dirty="0"/>
              <a:t>services médicaux, des services sociaux et de l’environnement familial sont en </a:t>
            </a:r>
            <a:r>
              <a:rPr lang="fr-FR" sz="1400" dirty="0" smtClean="0"/>
              <a:t>augmentation.</a:t>
            </a:r>
            <a:endParaRPr lang="fr-FR" sz="1400" dirty="0"/>
          </a:p>
        </p:txBody>
      </p:sp>
      <p:pic>
        <p:nvPicPr>
          <p:cNvPr id="5" name="Image 4">
            <a:extLst>
              <a:ext uri="{FF2B5EF4-FFF2-40B4-BE49-F238E27FC236}">
                <a16:creationId xmlns:a16="http://schemas.microsoft.com/office/drawing/2014/main" id="{B107A155-5B2B-4421-9C3E-523CCCFA1231}"/>
              </a:ext>
            </a:extLst>
          </p:cNvPr>
          <p:cNvPicPr>
            <a:picLocks noChangeAspect="1"/>
          </p:cNvPicPr>
          <p:nvPr/>
        </p:nvPicPr>
        <p:blipFill>
          <a:blip r:embed="rId3"/>
          <a:stretch>
            <a:fillRect/>
          </a:stretch>
        </p:blipFill>
        <p:spPr>
          <a:xfrm>
            <a:off x="9408179" y="1959088"/>
            <a:ext cx="2551316" cy="3211953"/>
          </a:xfrm>
          <a:prstGeom prst="rect">
            <a:avLst/>
          </a:prstGeom>
        </p:spPr>
      </p:pic>
      <p:pic>
        <p:nvPicPr>
          <p:cNvPr id="11" name="Image 10">
            <a:extLst>
              <a:ext uri="{FF2B5EF4-FFF2-40B4-BE49-F238E27FC236}">
                <a16:creationId xmlns:a16="http://schemas.microsoft.com/office/drawing/2014/main" id="{1210BE85-8F5F-472E-A9A1-CA5DF0A78268}"/>
              </a:ext>
            </a:extLst>
          </p:cNvPr>
          <p:cNvPicPr>
            <a:picLocks noChangeAspect="1"/>
          </p:cNvPicPr>
          <p:nvPr/>
        </p:nvPicPr>
        <p:blipFill>
          <a:blip r:embed="rId4"/>
          <a:stretch>
            <a:fillRect/>
          </a:stretch>
        </p:blipFill>
        <p:spPr>
          <a:xfrm>
            <a:off x="1264142" y="1010398"/>
            <a:ext cx="2666926" cy="1897381"/>
          </a:xfrm>
          <a:prstGeom prst="rect">
            <a:avLst/>
          </a:prstGeom>
        </p:spPr>
      </p:pic>
      <p:pic>
        <p:nvPicPr>
          <p:cNvPr id="12" name="Image 11">
            <a:extLst>
              <a:ext uri="{FF2B5EF4-FFF2-40B4-BE49-F238E27FC236}">
                <a16:creationId xmlns:a16="http://schemas.microsoft.com/office/drawing/2014/main" id="{F90C8670-624A-4C30-8963-906234E3F40E}"/>
              </a:ext>
            </a:extLst>
          </p:cNvPr>
          <p:cNvPicPr>
            <a:picLocks noChangeAspect="1"/>
          </p:cNvPicPr>
          <p:nvPr/>
        </p:nvPicPr>
        <p:blipFill>
          <a:blip r:embed="rId5"/>
          <a:stretch>
            <a:fillRect/>
          </a:stretch>
        </p:blipFill>
        <p:spPr>
          <a:xfrm>
            <a:off x="5528441" y="3421150"/>
            <a:ext cx="3204250" cy="2523271"/>
          </a:xfrm>
          <a:prstGeom prst="rect">
            <a:avLst/>
          </a:prstGeom>
        </p:spPr>
      </p:pic>
      <p:pic>
        <p:nvPicPr>
          <p:cNvPr id="18" name="Image 17">
            <a:extLst>
              <a:ext uri="{FF2B5EF4-FFF2-40B4-BE49-F238E27FC236}">
                <a16:creationId xmlns:a16="http://schemas.microsoft.com/office/drawing/2014/main" id="{D6046D0A-0AD0-456D-8739-36EFD506A391}"/>
              </a:ext>
            </a:extLst>
          </p:cNvPr>
          <p:cNvPicPr>
            <a:picLocks noChangeAspect="1"/>
          </p:cNvPicPr>
          <p:nvPr/>
        </p:nvPicPr>
        <p:blipFill>
          <a:blip r:embed="rId6"/>
          <a:stretch>
            <a:fillRect/>
          </a:stretch>
        </p:blipFill>
        <p:spPr>
          <a:xfrm>
            <a:off x="1627164" y="3438988"/>
            <a:ext cx="3542192" cy="2496823"/>
          </a:xfrm>
          <a:prstGeom prst="rect">
            <a:avLst/>
          </a:prstGeom>
        </p:spPr>
      </p:pic>
      <p:pic>
        <p:nvPicPr>
          <p:cNvPr id="19" name="Image 3"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67394" y="0"/>
            <a:ext cx="1027611" cy="102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58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7</a:t>
            </a:fld>
            <a:endParaRPr lang="fr-FR" dirty="0"/>
          </a:p>
        </p:txBody>
      </p:sp>
      <p:sp>
        <p:nvSpPr>
          <p:cNvPr id="9" name="Titre 1"/>
          <p:cNvSpPr>
            <a:spLocks noGrp="1"/>
          </p:cNvSpPr>
          <p:nvPr>
            <p:ph type="title"/>
          </p:nvPr>
        </p:nvSpPr>
        <p:spPr>
          <a:xfrm>
            <a:off x="1288800" y="167298"/>
            <a:ext cx="10515600" cy="730250"/>
          </a:xfrm>
        </p:spPr>
        <p:txBody>
          <a:bodyPr>
            <a:normAutofit/>
          </a:bodyPr>
          <a:lstStyle/>
          <a:p>
            <a:pPr fontAlgn="base">
              <a:spcAft>
                <a:spcPct val="0"/>
              </a:spcAft>
            </a:pPr>
            <a:r>
              <a:rPr lang="fr-FR" sz="3200" cap="all" dirty="0">
                <a:solidFill>
                  <a:srgbClr val="3AAADC"/>
                </a:solidFill>
                <a:latin typeface="+mn-lt"/>
              </a:rPr>
              <a:t>Les Informations Préoccupantes</a:t>
            </a:r>
          </a:p>
        </p:txBody>
      </p:sp>
      <p:sp>
        <p:nvSpPr>
          <p:cNvPr id="8" name="Rectangle 7"/>
          <p:cNvSpPr/>
          <p:nvPr/>
        </p:nvSpPr>
        <p:spPr>
          <a:xfrm>
            <a:off x="1288799" y="897548"/>
            <a:ext cx="9135361" cy="707886"/>
          </a:xfrm>
          <a:prstGeom prst="rect">
            <a:avLst/>
          </a:prstGeom>
        </p:spPr>
        <p:txBody>
          <a:bodyPr wrap="square">
            <a:spAutoFit/>
          </a:bodyPr>
          <a:lstStyle/>
          <a:p>
            <a:pPr>
              <a:spcBef>
                <a:spcPts val="600"/>
              </a:spcBef>
            </a:pPr>
            <a:r>
              <a:rPr lang="fr-FR" sz="2000" b="1" dirty="0"/>
              <a:t>Parmi ces </a:t>
            </a:r>
            <a:r>
              <a:rPr lang="fr-FR" sz="2000" b="1" dirty="0" smtClean="0"/>
              <a:t>4 055 </a:t>
            </a:r>
            <a:r>
              <a:rPr lang="fr-FR" sz="2000" b="1" dirty="0"/>
              <a:t>Informations qualifiées de préoccupantes, 50% ont nécessité </a:t>
            </a:r>
            <a:br>
              <a:rPr lang="fr-FR" sz="2000" b="1" dirty="0"/>
            </a:br>
            <a:r>
              <a:rPr lang="fr-FR" sz="2000" b="1" dirty="0" smtClean="0"/>
              <a:t>une </a:t>
            </a:r>
            <a:r>
              <a:rPr lang="fr-FR" sz="2000" b="1" dirty="0"/>
              <a:t>évaluation sociale </a:t>
            </a:r>
          </a:p>
        </p:txBody>
      </p:sp>
      <p:pic>
        <p:nvPicPr>
          <p:cNvPr id="3" name="Image 2">
            <a:extLst>
              <a:ext uri="{FF2B5EF4-FFF2-40B4-BE49-F238E27FC236}">
                <a16:creationId xmlns:a16="http://schemas.microsoft.com/office/drawing/2014/main" id="{557A03E6-8B54-412E-8903-A58EAF88E949}"/>
              </a:ext>
            </a:extLst>
          </p:cNvPr>
          <p:cNvPicPr>
            <a:picLocks noChangeAspect="1"/>
          </p:cNvPicPr>
          <p:nvPr/>
        </p:nvPicPr>
        <p:blipFill>
          <a:blip r:embed="rId3"/>
          <a:stretch>
            <a:fillRect/>
          </a:stretch>
        </p:blipFill>
        <p:spPr>
          <a:xfrm>
            <a:off x="1605907" y="1772487"/>
            <a:ext cx="8980186" cy="4663844"/>
          </a:xfrm>
          <a:prstGeom prst="rect">
            <a:avLst/>
          </a:prstGeom>
        </p:spPr>
      </p:pic>
      <p:pic>
        <p:nvPicPr>
          <p:cNvPr id="6"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4389" y="18617"/>
            <a:ext cx="1027611" cy="102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87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8</a:t>
            </a:fld>
            <a:endParaRPr lang="fr-FR" dirty="0"/>
          </a:p>
        </p:txBody>
      </p:sp>
      <p:sp>
        <p:nvSpPr>
          <p:cNvPr id="5" name="Espace réservé du numéro de diapositive 3"/>
          <p:cNvSpPr txBox="1">
            <a:spLocks/>
          </p:cNvSpPr>
          <p:nvPr/>
        </p:nvSpPr>
        <p:spPr>
          <a:xfrm>
            <a:off x="11581200" y="6356350"/>
            <a:ext cx="4464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3052B-C3ED-4FAD-BEB6-A8C20862DC83}" type="slidenum">
              <a:rPr lang="fr-FR" smtClean="0"/>
              <a:pPr/>
              <a:t>8</a:t>
            </a:fld>
            <a:endParaRPr lang="fr-FR" dirty="0"/>
          </a:p>
        </p:txBody>
      </p:sp>
      <p:sp>
        <p:nvSpPr>
          <p:cNvPr id="14" name="Espace réservé du numéro de diapositive 3"/>
          <p:cNvSpPr txBox="1">
            <a:spLocks/>
          </p:cNvSpPr>
          <p:nvPr/>
        </p:nvSpPr>
        <p:spPr>
          <a:xfrm>
            <a:off x="11575985" y="6356350"/>
            <a:ext cx="4464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73052B-C3ED-4FAD-BEB6-A8C20862DC83}" type="slidenum">
              <a:rPr lang="fr-FR" smtClean="0"/>
              <a:pPr/>
              <a:t>8</a:t>
            </a:fld>
            <a:endParaRPr lang="fr-FR" dirty="0"/>
          </a:p>
        </p:txBody>
      </p:sp>
      <p:sp>
        <p:nvSpPr>
          <p:cNvPr id="15" name="Titre 1"/>
          <p:cNvSpPr>
            <a:spLocks noGrp="1"/>
          </p:cNvSpPr>
          <p:nvPr>
            <p:ph type="title"/>
          </p:nvPr>
        </p:nvSpPr>
        <p:spPr>
          <a:xfrm>
            <a:off x="1283585" y="308568"/>
            <a:ext cx="10515600" cy="730250"/>
          </a:xfrm>
        </p:spPr>
        <p:txBody>
          <a:bodyPr>
            <a:normAutofit/>
          </a:bodyPr>
          <a:lstStyle/>
          <a:p>
            <a:r>
              <a:rPr lang="fr-FR" sz="3200" cap="all" dirty="0">
                <a:solidFill>
                  <a:srgbClr val="3AAADC"/>
                </a:solidFill>
                <a:latin typeface="+mn-lt"/>
              </a:rPr>
              <a:t>Mesures éducatives en milieu ouvert</a:t>
            </a:r>
            <a:endParaRPr lang="fr-FR" sz="1600" cap="all" dirty="0">
              <a:solidFill>
                <a:srgbClr val="3AAADC"/>
              </a:solidFill>
              <a:latin typeface="+mn-lt"/>
            </a:endParaRPr>
          </a:p>
        </p:txBody>
      </p:sp>
      <p:sp>
        <p:nvSpPr>
          <p:cNvPr id="16" name="Rectangle 15"/>
          <p:cNvSpPr/>
          <p:nvPr/>
        </p:nvSpPr>
        <p:spPr>
          <a:xfrm>
            <a:off x="1124265" y="1366624"/>
            <a:ext cx="5047188" cy="1954381"/>
          </a:xfrm>
          <a:prstGeom prst="rect">
            <a:avLst/>
          </a:prstGeom>
          <a:ln>
            <a:noFill/>
          </a:ln>
        </p:spPr>
        <p:txBody>
          <a:bodyPr wrap="square">
            <a:spAutoFit/>
          </a:bodyPr>
          <a:lstStyle/>
          <a:p>
            <a:pPr marL="285750" indent="-285750">
              <a:buFont typeface="Wingdings" panose="05000000000000000000" pitchFamily="2" charset="2"/>
              <a:buChar char="§"/>
            </a:pPr>
            <a:r>
              <a:rPr lang="fr-FR" dirty="0"/>
              <a:t>Une </a:t>
            </a:r>
            <a:r>
              <a:rPr lang="fr-FR" dirty="0" smtClean="0"/>
              <a:t>baisse </a:t>
            </a:r>
            <a:r>
              <a:rPr lang="fr-FR" b="1" dirty="0" smtClean="0"/>
              <a:t>des </a:t>
            </a:r>
            <a:r>
              <a:rPr lang="fr-FR" b="1" dirty="0"/>
              <a:t>mesures judiciaires </a:t>
            </a:r>
            <a:r>
              <a:rPr lang="fr-FR" dirty="0"/>
              <a:t>(-</a:t>
            </a:r>
            <a:r>
              <a:rPr lang="fr-FR" dirty="0" smtClean="0"/>
              <a:t>20,2%) </a:t>
            </a:r>
          </a:p>
          <a:p>
            <a:pPr marL="285750" indent="-285750">
              <a:buFont typeface="Wingdings" panose="05000000000000000000" pitchFamily="2" charset="2"/>
              <a:buChar char="§"/>
            </a:pPr>
            <a:r>
              <a:rPr lang="fr-FR" dirty="0" smtClean="0"/>
              <a:t>et </a:t>
            </a:r>
            <a:r>
              <a:rPr lang="fr-FR" dirty="0"/>
              <a:t>des </a:t>
            </a:r>
            <a:r>
              <a:rPr lang="fr-FR" b="1" dirty="0"/>
              <a:t>mesures administratives actives </a:t>
            </a:r>
            <a:r>
              <a:rPr lang="fr-FR" dirty="0"/>
              <a:t>(-6,8%) entre 2019 et 2023</a:t>
            </a:r>
          </a:p>
          <a:p>
            <a:pPr marL="285750" indent="-285750">
              <a:buFont typeface="Wingdings" panose="05000000000000000000" pitchFamily="2" charset="2"/>
              <a:buChar char="§"/>
            </a:pPr>
            <a:endParaRPr lang="fr-FR" sz="900" dirty="0"/>
          </a:p>
          <a:p>
            <a:pPr marL="285750" indent="-285750">
              <a:buFont typeface="Wingdings" panose="05000000000000000000" pitchFamily="2" charset="2"/>
              <a:buChar char="§"/>
            </a:pPr>
            <a:r>
              <a:rPr lang="fr-FR" dirty="0"/>
              <a:t>Des </a:t>
            </a:r>
            <a:r>
              <a:rPr lang="fr-FR" b="1" dirty="0"/>
              <a:t>mesures contractualisées </a:t>
            </a:r>
            <a:r>
              <a:rPr lang="fr-FR" dirty="0"/>
              <a:t>en légère baisse sur la même période (-0,8%)</a:t>
            </a:r>
            <a:endParaRPr lang="fr-FR" sz="1200" dirty="0"/>
          </a:p>
          <a:p>
            <a:r>
              <a:rPr lang="fr-FR" sz="800" dirty="0"/>
              <a:t> </a:t>
            </a:r>
            <a:endParaRPr lang="fr-FR" sz="800" dirty="0" smtClean="0"/>
          </a:p>
          <a:p>
            <a:pPr marL="284400"/>
            <a:r>
              <a:rPr lang="fr-FR" sz="1200" i="1" dirty="0" smtClean="0"/>
              <a:t>(</a:t>
            </a:r>
            <a:r>
              <a:rPr lang="fr-FR" sz="1200" i="1" dirty="0"/>
              <a:t>Les modalités de calcul </a:t>
            </a:r>
            <a:r>
              <a:rPr lang="fr-FR" sz="1200" i="1" dirty="0" smtClean="0"/>
              <a:t>des données </a:t>
            </a:r>
            <a:r>
              <a:rPr lang="fr-FR" sz="1200" i="1" dirty="0"/>
              <a:t>ont été modifiées en 2023</a:t>
            </a:r>
            <a:r>
              <a:rPr lang="fr-FR" sz="1200" dirty="0"/>
              <a:t>)</a:t>
            </a:r>
          </a:p>
        </p:txBody>
      </p:sp>
      <p:sp>
        <p:nvSpPr>
          <p:cNvPr id="17" name="Rectangle 16"/>
          <p:cNvSpPr/>
          <p:nvPr/>
        </p:nvSpPr>
        <p:spPr>
          <a:xfrm>
            <a:off x="1124265" y="4273373"/>
            <a:ext cx="6856592" cy="646331"/>
          </a:xfrm>
          <a:prstGeom prst="rect">
            <a:avLst/>
          </a:prstGeom>
          <a:ln>
            <a:noFill/>
          </a:ln>
        </p:spPr>
        <p:txBody>
          <a:bodyPr wrap="square">
            <a:spAutoFit/>
          </a:bodyPr>
          <a:lstStyle/>
          <a:p>
            <a:pPr marL="285750" indent="-285750">
              <a:buFont typeface="Wingdings" panose="05000000000000000000" pitchFamily="2" charset="2"/>
              <a:buChar char="§"/>
            </a:pPr>
            <a:r>
              <a:rPr lang="fr-FR" b="1" dirty="0" smtClean="0"/>
              <a:t>1 040 </a:t>
            </a:r>
            <a:r>
              <a:rPr lang="fr-FR" dirty="0"/>
              <a:t>mesures administratives actives, dont </a:t>
            </a:r>
            <a:r>
              <a:rPr lang="fr-FR" b="1" dirty="0"/>
              <a:t>926 </a:t>
            </a:r>
            <a:r>
              <a:rPr lang="fr-FR" dirty="0"/>
              <a:t>AED (-6,7%), </a:t>
            </a:r>
            <a:endParaRPr lang="fr-FR" dirty="0" smtClean="0"/>
          </a:p>
          <a:p>
            <a:pPr marL="285750" indent="-285750">
              <a:buFont typeface="Wingdings" panose="05000000000000000000" pitchFamily="2" charset="2"/>
              <a:buChar char="§"/>
            </a:pPr>
            <a:r>
              <a:rPr lang="fr-FR" dirty="0" smtClean="0"/>
              <a:t>des </a:t>
            </a:r>
            <a:r>
              <a:rPr lang="fr-FR" dirty="0"/>
              <a:t>mesures d’accueil provisoire en hausse (24,3%)</a:t>
            </a:r>
          </a:p>
        </p:txBody>
      </p:sp>
      <p:sp>
        <p:nvSpPr>
          <p:cNvPr id="18" name="Rectangle 17"/>
          <p:cNvSpPr/>
          <p:nvPr/>
        </p:nvSpPr>
        <p:spPr>
          <a:xfrm>
            <a:off x="1124265" y="5113189"/>
            <a:ext cx="5324918" cy="646331"/>
          </a:xfrm>
          <a:prstGeom prst="rect">
            <a:avLst/>
          </a:prstGeom>
          <a:ln>
            <a:noFill/>
          </a:ln>
        </p:spPr>
        <p:txBody>
          <a:bodyPr wrap="square">
            <a:spAutoFit/>
          </a:bodyPr>
          <a:lstStyle/>
          <a:p>
            <a:pPr marL="285750" indent="-285750">
              <a:buFont typeface="Wingdings" panose="05000000000000000000" pitchFamily="2" charset="2"/>
              <a:buChar char="§"/>
            </a:pPr>
            <a:r>
              <a:rPr lang="fr-FR" b="1" dirty="0"/>
              <a:t>762 Contrats jeunes majeurs </a:t>
            </a:r>
            <a:r>
              <a:rPr lang="fr-FR" dirty="0"/>
              <a:t>signés par la CRIP </a:t>
            </a:r>
            <a:endParaRPr lang="fr-FR" dirty="0" smtClean="0"/>
          </a:p>
          <a:p>
            <a:pPr marL="285750" indent="-285750">
              <a:buFont typeface="Wingdings" panose="05000000000000000000" pitchFamily="2" charset="2"/>
              <a:buChar char="§"/>
            </a:pPr>
            <a:r>
              <a:rPr lang="fr-FR" dirty="0" smtClean="0"/>
              <a:t>en </a:t>
            </a:r>
            <a:r>
              <a:rPr lang="fr-FR" dirty="0"/>
              <a:t>2023, en </a:t>
            </a:r>
            <a:r>
              <a:rPr lang="fr-FR" dirty="0" smtClean="0"/>
              <a:t>diminution de </a:t>
            </a:r>
            <a:r>
              <a:rPr lang="fr-FR" dirty="0"/>
              <a:t>-15% par rapport à 2022</a:t>
            </a:r>
            <a:endParaRPr lang="fr-FR" b="1" dirty="0"/>
          </a:p>
        </p:txBody>
      </p:sp>
      <p:pic>
        <p:nvPicPr>
          <p:cNvPr id="19" name="Image 18"/>
          <p:cNvPicPr>
            <a:picLocks noChangeAspect="1"/>
          </p:cNvPicPr>
          <p:nvPr/>
        </p:nvPicPr>
        <p:blipFill>
          <a:blip r:embed="rId2"/>
          <a:stretch>
            <a:fillRect/>
          </a:stretch>
        </p:blipFill>
        <p:spPr>
          <a:xfrm>
            <a:off x="9005446" y="3955988"/>
            <a:ext cx="2414440" cy="2314402"/>
          </a:xfrm>
          <a:prstGeom prst="rect">
            <a:avLst/>
          </a:prstGeom>
        </p:spPr>
      </p:pic>
      <p:pic>
        <p:nvPicPr>
          <p:cNvPr id="20" name="Image 19"/>
          <p:cNvPicPr>
            <a:picLocks noChangeAspect="1"/>
          </p:cNvPicPr>
          <p:nvPr/>
        </p:nvPicPr>
        <p:blipFill>
          <a:blip r:embed="rId3"/>
          <a:stretch>
            <a:fillRect/>
          </a:stretch>
        </p:blipFill>
        <p:spPr>
          <a:xfrm>
            <a:off x="6171453" y="1480316"/>
            <a:ext cx="2833993" cy="2110547"/>
          </a:xfrm>
          <a:prstGeom prst="rect">
            <a:avLst/>
          </a:prstGeom>
        </p:spPr>
      </p:pic>
      <p:pic>
        <p:nvPicPr>
          <p:cNvPr id="21" name="Image 20"/>
          <p:cNvPicPr>
            <a:picLocks noChangeAspect="1"/>
          </p:cNvPicPr>
          <p:nvPr/>
        </p:nvPicPr>
        <p:blipFill>
          <a:blip r:embed="rId4"/>
          <a:stretch>
            <a:fillRect/>
          </a:stretch>
        </p:blipFill>
        <p:spPr>
          <a:xfrm>
            <a:off x="9010560" y="1480316"/>
            <a:ext cx="2788625" cy="2110547"/>
          </a:xfrm>
          <a:prstGeom prst="rect">
            <a:avLst/>
          </a:prstGeom>
        </p:spPr>
      </p:pic>
      <p:pic>
        <p:nvPicPr>
          <p:cNvPr id="12" name="Image 3"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2179" y="11207"/>
            <a:ext cx="1027611" cy="102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37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7073052B-C3ED-4FAD-BEB6-A8C20862DC83}" type="slidenum">
              <a:rPr lang="fr-FR" smtClean="0"/>
              <a:t>9</a:t>
            </a:fld>
            <a:endParaRPr lang="fr-FR" dirty="0"/>
          </a:p>
        </p:txBody>
      </p:sp>
      <p:sp>
        <p:nvSpPr>
          <p:cNvPr id="5" name="Titre 1"/>
          <p:cNvSpPr>
            <a:spLocks noGrp="1"/>
          </p:cNvSpPr>
          <p:nvPr>
            <p:ph type="title"/>
          </p:nvPr>
        </p:nvSpPr>
        <p:spPr>
          <a:xfrm>
            <a:off x="1247562" y="382195"/>
            <a:ext cx="10515600" cy="730250"/>
          </a:xfrm>
        </p:spPr>
        <p:txBody>
          <a:bodyPr>
            <a:noAutofit/>
          </a:bodyPr>
          <a:lstStyle/>
          <a:p>
            <a:r>
              <a:rPr lang="fr-FR" sz="3200" cap="all" dirty="0">
                <a:solidFill>
                  <a:srgbClr val="3AAADC"/>
                </a:solidFill>
                <a:latin typeface="+mn-lt"/>
              </a:rPr>
              <a:t>Les enfants pris en charge par le département </a:t>
            </a:r>
            <a:r>
              <a:rPr lang="fr-FR" sz="3200" cap="all" dirty="0" smtClean="0">
                <a:solidFill>
                  <a:srgbClr val="3AAADC"/>
                </a:solidFill>
                <a:latin typeface="+mn-lt"/>
              </a:rPr>
              <a:t/>
            </a:r>
            <a:br>
              <a:rPr lang="fr-FR" sz="3200" cap="all" dirty="0" smtClean="0">
                <a:solidFill>
                  <a:srgbClr val="3AAADC"/>
                </a:solidFill>
                <a:latin typeface="+mn-lt"/>
              </a:rPr>
            </a:br>
            <a:r>
              <a:rPr lang="fr-FR" sz="3200" cap="all" dirty="0" smtClean="0">
                <a:solidFill>
                  <a:srgbClr val="3AAADC"/>
                </a:solidFill>
                <a:latin typeface="+mn-lt"/>
              </a:rPr>
              <a:t>dont </a:t>
            </a:r>
            <a:r>
              <a:rPr lang="fr-FR" sz="3200" cap="all" dirty="0">
                <a:solidFill>
                  <a:srgbClr val="3AAADC"/>
                </a:solidFill>
                <a:latin typeface="+mn-lt"/>
              </a:rPr>
              <a:t>les mineurs non accompagnés</a:t>
            </a:r>
          </a:p>
        </p:txBody>
      </p:sp>
      <p:sp>
        <p:nvSpPr>
          <p:cNvPr id="7" name="ZoneTexte 6"/>
          <p:cNvSpPr txBox="1"/>
          <p:nvPr/>
        </p:nvSpPr>
        <p:spPr>
          <a:xfrm>
            <a:off x="1184562" y="1567507"/>
            <a:ext cx="5320800" cy="1015663"/>
          </a:xfrm>
          <a:prstGeom prst="rect">
            <a:avLst/>
          </a:prstGeom>
          <a:noFill/>
        </p:spPr>
        <p:txBody>
          <a:bodyPr wrap="square" rtlCol="0">
            <a:spAutoFit/>
          </a:bodyPr>
          <a:lstStyle/>
          <a:p>
            <a:pPr marL="285750" indent="-285750">
              <a:buFont typeface="Wingdings" panose="05000000000000000000" pitchFamily="2" charset="2"/>
              <a:buChar char="§"/>
            </a:pPr>
            <a:r>
              <a:rPr lang="fr-FR" sz="2000" b="1" dirty="0"/>
              <a:t>2 542 enfants (mineurs et jeunes majeurs)</a:t>
            </a:r>
            <a:r>
              <a:rPr lang="fr-FR" sz="2000" dirty="0"/>
              <a:t> pris en charge par le </a:t>
            </a:r>
            <a:r>
              <a:rPr lang="fr-FR" sz="2000" dirty="0" smtClean="0"/>
              <a:t>Département</a:t>
            </a:r>
            <a:r>
              <a:rPr lang="fr-FR" sz="2000" dirty="0"/>
              <a:t>, dont </a:t>
            </a:r>
            <a:r>
              <a:rPr lang="fr-FR" sz="2000" b="1" dirty="0" smtClean="0"/>
              <a:t>2 312 </a:t>
            </a:r>
            <a:r>
              <a:rPr lang="fr-FR" sz="2000" dirty="0"/>
              <a:t>confiés à l’ASE et </a:t>
            </a:r>
            <a:r>
              <a:rPr lang="fr-FR" sz="2000" b="1" dirty="0"/>
              <a:t>230 </a:t>
            </a:r>
            <a:r>
              <a:rPr lang="fr-FR" sz="2000" dirty="0"/>
              <a:t>en placement direct</a:t>
            </a:r>
            <a:endParaRPr lang="fr-FR" sz="2000" dirty="0">
              <a:solidFill>
                <a:srgbClr val="C00000"/>
              </a:solidFill>
            </a:endParaRPr>
          </a:p>
        </p:txBody>
      </p:sp>
      <p:sp>
        <p:nvSpPr>
          <p:cNvPr id="8" name="ZoneTexte 7"/>
          <p:cNvSpPr txBox="1"/>
          <p:nvPr/>
        </p:nvSpPr>
        <p:spPr>
          <a:xfrm>
            <a:off x="1184562" y="2583170"/>
            <a:ext cx="5320800" cy="1015663"/>
          </a:xfrm>
          <a:prstGeom prst="rect">
            <a:avLst/>
          </a:prstGeom>
          <a:noFill/>
        </p:spPr>
        <p:txBody>
          <a:bodyPr wrap="square" rtlCol="0">
            <a:spAutoFit/>
          </a:bodyPr>
          <a:lstStyle/>
          <a:p>
            <a:pPr marL="285750" indent="-285750">
              <a:buFont typeface="Wingdings" panose="05000000000000000000" pitchFamily="2" charset="2"/>
              <a:buChar char="§"/>
            </a:pPr>
            <a:r>
              <a:rPr lang="fr-FR" sz="2000" dirty="0"/>
              <a:t>Entre 2019 et 2023, une baisse de 0,7% des enfants pris en charge et une hausse de 1,1% d'enfants confiés à </a:t>
            </a:r>
            <a:r>
              <a:rPr lang="fr-FR" sz="2000" dirty="0" smtClean="0"/>
              <a:t>l'ASE</a:t>
            </a:r>
            <a:endParaRPr lang="fr-FR" b="1" dirty="0">
              <a:solidFill>
                <a:srgbClr val="FF0000"/>
              </a:solidFill>
            </a:endParaRPr>
          </a:p>
        </p:txBody>
      </p:sp>
      <p:sp>
        <p:nvSpPr>
          <p:cNvPr id="9" name="ZoneTexte 8"/>
          <p:cNvSpPr txBox="1"/>
          <p:nvPr/>
        </p:nvSpPr>
        <p:spPr>
          <a:xfrm>
            <a:off x="1184562" y="3637681"/>
            <a:ext cx="5190123" cy="1323439"/>
          </a:xfrm>
          <a:prstGeom prst="rect">
            <a:avLst/>
          </a:prstGeom>
          <a:noFill/>
        </p:spPr>
        <p:txBody>
          <a:bodyPr wrap="square" rtlCol="0">
            <a:spAutoFit/>
          </a:bodyPr>
          <a:lstStyle/>
          <a:p>
            <a:pPr marL="285750" indent="-285750">
              <a:buFont typeface="Wingdings" panose="05000000000000000000" pitchFamily="2" charset="2"/>
              <a:buChar char="§"/>
            </a:pPr>
            <a:r>
              <a:rPr lang="fr-FR" sz="2000" b="1" dirty="0" smtClean="0"/>
              <a:t>637</a:t>
            </a:r>
            <a:r>
              <a:rPr lang="fr-FR" sz="2000" dirty="0" smtClean="0"/>
              <a:t> Mineurs </a:t>
            </a:r>
            <a:r>
              <a:rPr lang="fr-FR" sz="2000" dirty="0"/>
              <a:t>non </a:t>
            </a:r>
            <a:r>
              <a:rPr lang="fr-FR" sz="2000" dirty="0" smtClean="0"/>
              <a:t>accompagnés en 2023. </a:t>
            </a:r>
          </a:p>
          <a:p>
            <a:pPr marL="284400"/>
            <a:r>
              <a:rPr lang="fr-FR" sz="2000" dirty="0" smtClean="0"/>
              <a:t>Ce nombre qui était relativement </a:t>
            </a:r>
            <a:r>
              <a:rPr lang="fr-FR" sz="2000" dirty="0"/>
              <a:t>stable </a:t>
            </a:r>
            <a:r>
              <a:rPr lang="fr-FR" sz="2000" dirty="0" smtClean="0"/>
              <a:t>entre 2021 et 2022, a fortement augmenté et retrouve le niveau de 2019 (635 MNA)</a:t>
            </a:r>
            <a:endParaRPr lang="fr-FR" sz="2000" b="1" dirty="0">
              <a:solidFill>
                <a:srgbClr val="C00000"/>
              </a:solidFill>
            </a:endParaRPr>
          </a:p>
        </p:txBody>
      </p:sp>
      <p:sp>
        <p:nvSpPr>
          <p:cNvPr id="10" name="ZoneTexte 9"/>
          <p:cNvSpPr txBox="1"/>
          <p:nvPr/>
        </p:nvSpPr>
        <p:spPr>
          <a:xfrm>
            <a:off x="1157580" y="5069558"/>
            <a:ext cx="5217105" cy="707886"/>
          </a:xfrm>
          <a:prstGeom prst="rect">
            <a:avLst/>
          </a:prstGeom>
          <a:noFill/>
        </p:spPr>
        <p:txBody>
          <a:bodyPr wrap="square" rtlCol="0">
            <a:spAutoFit/>
          </a:bodyPr>
          <a:lstStyle/>
          <a:p>
            <a:pPr marL="284400" indent="-284400">
              <a:buFont typeface="Wingdings" panose="05000000000000000000" pitchFamily="2" charset="2"/>
              <a:buChar char="§"/>
            </a:pPr>
            <a:r>
              <a:rPr lang="fr-FR" sz="2000" dirty="0" smtClean="0"/>
              <a:t>En 2023, un </a:t>
            </a:r>
            <a:r>
              <a:rPr lang="fr-FR" sz="2000" dirty="0"/>
              <a:t>nombre de </a:t>
            </a:r>
            <a:r>
              <a:rPr lang="fr-FR" sz="2000" b="1" dirty="0"/>
              <a:t>MNA mineurs (485) </a:t>
            </a:r>
            <a:r>
              <a:rPr lang="fr-FR" sz="2000" dirty="0" smtClean="0"/>
              <a:t>dépassant</a:t>
            </a:r>
            <a:r>
              <a:rPr lang="fr-FR" sz="2000" dirty="0">
                <a:solidFill>
                  <a:srgbClr val="C00000"/>
                </a:solidFill>
              </a:rPr>
              <a:t> </a:t>
            </a:r>
            <a:r>
              <a:rPr lang="fr-FR" sz="2000" dirty="0" smtClean="0"/>
              <a:t>celui </a:t>
            </a:r>
            <a:r>
              <a:rPr lang="fr-FR" sz="2000" dirty="0"/>
              <a:t>des </a:t>
            </a:r>
            <a:r>
              <a:rPr lang="fr-FR" sz="2000" b="1" dirty="0"/>
              <a:t>MNA majeurs (</a:t>
            </a:r>
            <a:r>
              <a:rPr lang="fr-FR" sz="2000" b="1" dirty="0" smtClean="0"/>
              <a:t>152) </a:t>
            </a:r>
            <a:endParaRPr lang="fr-FR" sz="2000" b="1" dirty="0">
              <a:solidFill>
                <a:srgbClr val="C00000"/>
              </a:solidFill>
            </a:endParaRPr>
          </a:p>
        </p:txBody>
      </p:sp>
      <p:sp>
        <p:nvSpPr>
          <p:cNvPr id="14" name="Titre 27"/>
          <p:cNvSpPr txBox="1">
            <a:spLocks noChangeAspect="1"/>
          </p:cNvSpPr>
          <p:nvPr/>
        </p:nvSpPr>
        <p:spPr>
          <a:xfrm>
            <a:off x="9042807" y="990500"/>
            <a:ext cx="1910118" cy="482429"/>
          </a:xfrm>
          <a:prstGeom prst="rect">
            <a:avLst/>
          </a:prstGeom>
          <a:solidFill>
            <a:srgbClr val="B5AC7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91440" tIns="45720" rIns="91440" bIns="45720" rtlCol="0" anchor="ctr">
            <a:noAutofit/>
          </a:bodyPr>
          <a:lstStyle>
            <a:lvl1pPr marL="228600" indent="-228600" algn="ctr" defTabSz="914400" rtl="0" eaLnBrk="1" latinLnBrk="0" hangingPunct="1">
              <a:lnSpc>
                <a:spcPct val="90000"/>
              </a:lnSpc>
              <a:spcBef>
                <a:spcPct val="0"/>
              </a:spcBef>
              <a:buFont typeface="Arial" panose="020B0604020202020204" pitchFamily="34" charset="0"/>
              <a:buNone/>
              <a:defRPr sz="44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defRPr/>
            </a:pPr>
            <a:r>
              <a:rPr lang="fr-FR" sz="1400" b="1" dirty="0">
                <a:solidFill>
                  <a:sysClr val="window" lastClr="FFFFFF"/>
                </a:solidFill>
              </a:rPr>
              <a:t>Photographie au</a:t>
            </a:r>
          </a:p>
          <a:p>
            <a:pPr>
              <a:defRPr/>
            </a:pPr>
            <a:r>
              <a:rPr lang="fr-FR" sz="1400" b="1" dirty="0">
                <a:solidFill>
                  <a:sysClr val="window" lastClr="FFFFFF"/>
                </a:solidFill>
              </a:rPr>
              <a:t>31 </a:t>
            </a:r>
            <a:r>
              <a:rPr lang="fr-FR" sz="1400" b="1" dirty="0">
                <a:solidFill>
                  <a:schemeClr val="bg1"/>
                </a:solidFill>
              </a:rPr>
              <a:t>décembre</a:t>
            </a:r>
            <a:r>
              <a:rPr lang="fr-FR" sz="1400" b="1" dirty="0">
                <a:solidFill>
                  <a:sysClr val="window" lastClr="FFFFFF"/>
                </a:solidFill>
              </a:rPr>
              <a:t> 2023</a:t>
            </a:r>
          </a:p>
        </p:txBody>
      </p:sp>
      <p:pic>
        <p:nvPicPr>
          <p:cNvPr id="2" name="Image 1">
            <a:extLst>
              <a:ext uri="{FF2B5EF4-FFF2-40B4-BE49-F238E27FC236}">
                <a16:creationId xmlns:a16="http://schemas.microsoft.com/office/drawing/2014/main" id="{6931BF41-50DB-4D41-91E0-D12144C5F3B7}"/>
              </a:ext>
            </a:extLst>
          </p:cNvPr>
          <p:cNvPicPr>
            <a:picLocks noChangeAspect="1"/>
          </p:cNvPicPr>
          <p:nvPr/>
        </p:nvPicPr>
        <p:blipFill>
          <a:blip r:embed="rId2"/>
          <a:stretch>
            <a:fillRect/>
          </a:stretch>
        </p:blipFill>
        <p:spPr>
          <a:xfrm>
            <a:off x="7339525" y="1567507"/>
            <a:ext cx="3619937" cy="2401237"/>
          </a:xfrm>
          <a:prstGeom prst="rect">
            <a:avLst/>
          </a:prstGeom>
        </p:spPr>
      </p:pic>
      <p:pic>
        <p:nvPicPr>
          <p:cNvPr id="6" name="Image 5"/>
          <p:cNvPicPr>
            <a:picLocks noChangeAspect="1"/>
          </p:cNvPicPr>
          <p:nvPr/>
        </p:nvPicPr>
        <p:blipFill>
          <a:blip r:embed="rId3"/>
          <a:stretch>
            <a:fillRect/>
          </a:stretch>
        </p:blipFill>
        <p:spPr>
          <a:xfrm>
            <a:off x="7339525" y="4082863"/>
            <a:ext cx="3619937" cy="2578351"/>
          </a:xfrm>
          <a:prstGeom prst="rect">
            <a:avLst/>
          </a:prstGeom>
        </p:spPr>
      </p:pic>
      <p:pic>
        <p:nvPicPr>
          <p:cNvPr id="11" name="Imag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593" y="61935"/>
            <a:ext cx="943213" cy="9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8026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de.potx" id="{BC6E590B-0D6E-450A-B208-A6A1FA77634B}" vid="{1FC5A026-93C9-4A64-B04E-81E06FAC8BAF}"/>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solidFill>
            <a:srgbClr val="B26314"/>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35718" tIns="35718" rIns="35718" bIns="35718" anchor="ctr">
        <a:spAutoFit/>
      </a:bodyPr>
      <a:lstStyle>
        <a:defPPr defTabSz="914367" hangingPunct="0">
          <a:defRPr sz="1547" b="1" kern="0" dirty="0">
            <a:solidFill>
              <a:srgbClr val="0E4F6B"/>
            </a:solidFill>
            <a:latin typeface="Calibri   "/>
            <a:ea typeface="Times Roman"/>
            <a:cs typeface="Times Roman"/>
            <a:sym typeface="Times Roman"/>
          </a:defRPr>
        </a:defPPr>
      </a:lstStyle>
    </a:txDef>
  </a:objectDefaults>
  <a:extraClrSchemeLst/>
  <a:extLst>
    <a:ext uri="{05A4C25C-085E-4340-85A3-A5531E510DB2}">
      <thm15:themeFamily xmlns:thm15="http://schemas.microsoft.com/office/thememl/2012/main" name="opde.potx" id="{BC6E590B-0D6E-450A-B208-A6A1FA77634B}" vid="{1FC5A026-93C9-4A64-B04E-81E06FAC8BAF}"/>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opde</Template>
  <TotalTime>6374</TotalTime>
  <Words>5226</Words>
  <Application>Microsoft Office PowerPoint</Application>
  <PresentationFormat>Grand écran</PresentationFormat>
  <Paragraphs>514</Paragraphs>
  <Slides>59</Slides>
  <Notes>6</Notes>
  <HiddenSlides>0</HiddenSlides>
  <MMClips>1</MMClips>
  <ScaleCrop>false</ScaleCrop>
  <HeadingPairs>
    <vt:vector size="8" baseType="variant">
      <vt:variant>
        <vt:lpstr>Polices utilisées</vt:lpstr>
      </vt:variant>
      <vt:variant>
        <vt:i4>19</vt:i4>
      </vt:variant>
      <vt:variant>
        <vt:lpstr>Thème</vt:lpstr>
      </vt:variant>
      <vt:variant>
        <vt:i4>3</vt:i4>
      </vt:variant>
      <vt:variant>
        <vt:lpstr>Serveurs OLE incorporés</vt:lpstr>
      </vt:variant>
      <vt:variant>
        <vt:i4>1</vt:i4>
      </vt:variant>
      <vt:variant>
        <vt:lpstr>Titres des diapositives</vt:lpstr>
      </vt:variant>
      <vt:variant>
        <vt:i4>59</vt:i4>
      </vt:variant>
    </vt:vector>
  </HeadingPairs>
  <TitlesOfParts>
    <vt:vector size="82" baseType="lpstr">
      <vt:lpstr>NSimSun</vt:lpstr>
      <vt:lpstr>Arial</vt:lpstr>
      <vt:lpstr>Book Antiqua</vt:lpstr>
      <vt:lpstr>Calibri</vt:lpstr>
      <vt:lpstr>Calibri  </vt:lpstr>
      <vt:lpstr>Calibri   </vt:lpstr>
      <vt:lpstr>Calibri Light</vt:lpstr>
      <vt:lpstr>Calibrir</vt:lpstr>
      <vt:lpstr>Candara</vt:lpstr>
      <vt:lpstr>Century Gothic</vt:lpstr>
      <vt:lpstr>Comic Sans MS</vt:lpstr>
      <vt:lpstr>DIN Condensed Bold</vt:lpstr>
      <vt:lpstr>Helvetica</vt:lpstr>
      <vt:lpstr>Helvetica Neue</vt:lpstr>
      <vt:lpstr>Iowan Old Style Roman</vt:lpstr>
      <vt:lpstr>Symbol</vt:lpstr>
      <vt:lpstr>Times New Roman</vt:lpstr>
      <vt:lpstr>Times Roman</vt:lpstr>
      <vt:lpstr>Wingdings</vt:lpstr>
      <vt:lpstr>Thème Office</vt:lpstr>
      <vt:lpstr>1_Thème Office</vt:lpstr>
      <vt:lpstr>2_Thème Office</vt:lpstr>
      <vt:lpstr>Acrobat Document</vt:lpstr>
      <vt:lpstr>Présentation PowerPoint</vt:lpstr>
      <vt:lpstr>ORDRE DU JOUR</vt:lpstr>
      <vt:lpstr>Présentation PowerPoint</vt:lpstr>
      <vt:lpstr>Présentation PowerPoint</vt:lpstr>
      <vt:lpstr>Démographie générale</vt:lpstr>
      <vt:lpstr>Les Informations Préoccupantes</vt:lpstr>
      <vt:lpstr>Les Informations Préoccupantes</vt:lpstr>
      <vt:lpstr>Mesures éducatives en milieu ouvert</vt:lpstr>
      <vt:lpstr>Les enfants pris en charge par le département  dont les mineurs non accompagnés</vt:lpstr>
      <vt:lpstr>Les modes de placement des mineurs et JEUNES majeurs pris en charge par le département</vt:lpstr>
      <vt:lpstr>Les enfants en situation de handicap suivis  dans le cadre de l’ AIDE SOCIALE A L’ENFANCE</vt:lpstr>
      <vt:lpstr>Les enfants en situation de handicap suivis  dans le cadre de l’ AIDE SOCIALE A L’ENFANCE</vt:lpstr>
      <vt:lpstr>Présentation PowerPoint</vt:lpstr>
      <vt:lpstr>Bilan de l’activité de la PJJ Loire</vt:lpstr>
      <vt:lpstr>Mesures de milieu ouvert – alternatives aux poursuite, mesure éducative ou de sureté</vt:lpstr>
      <vt:lpstr>Le placement dans le cadre PENAL</vt:lpstr>
      <vt:lpstr>Présentation PowerPoint</vt:lpstr>
      <vt:lpstr>Présentation PowerPoint</vt:lpstr>
      <vt:lpstr> THÉMATIQUE 1   FACILITER LA COOPÉRATION ENTRE PARTENAIRES AU BÉNÉFICE DES ENFANTS  ET LEURS FAMILLES </vt:lpstr>
      <vt:lpstr>Présentation PowerPoint</vt:lpstr>
      <vt:lpstr>THÉMATIQUE 2  GARANTIR LA PLACE DES PUBLICS AU SEIN DE LA POLITIQUE ENFANCE  DEPARTEMENTALE</vt:lpstr>
      <vt:lpstr>THÉMATIQUE 2  GARANTIR LA PLACE DES PUBLICS AU SEIN DE LA POLITIQUE ENFANCE  DEPARTEMENTALE</vt:lpstr>
      <vt:lpstr>THÉMATIQUE 2  GARANTIR LA PLACE DES PUBLICS AU SEIN DE LA POLITIQUE ENFANCE  DEPARTEMENTALE</vt:lpstr>
      <vt:lpstr> THÉMATIQUE 3  ASSURER LA CONTINUITÉ DES PARCOURS DES ENFANTS ACCOMPAGNÉS </vt:lpstr>
      <vt:lpstr>THÉMATIQUE 3  GARANTIR LA PLACE DES PUBLICS AU SEIN DE LA POLITIQUE ENFANCE  DEPARTEMENTALE</vt:lpstr>
      <vt:lpstr>Présentation PowerPoint</vt:lpstr>
      <vt:lpstr>Neurosciences,  Pour une culture de la psychologie des ressources </vt:lpstr>
      <vt:lpstr>Présentation PowerPoint</vt:lpstr>
      <vt:lpstr>Présentation PowerPoint</vt:lpstr>
      <vt:lpstr>Présentation PowerPoint</vt:lpstr>
      <vt:lpstr>Présentation PowerPoint</vt:lpstr>
      <vt:lpstr>Présentation PowerPoint</vt:lpstr>
      <vt:lpstr>Présentation PowerPoint</vt:lpstr>
      <vt:lpstr>Interaction Parents enfants</vt:lpstr>
      <vt:lpstr>Le cerveau de l’enfant est vulnérable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Neurosciences,  Pour une culture de la psychologie  des ressources </vt:lpstr>
      <vt:lpstr>Présentation PowerPoint</vt:lpstr>
    </vt:vector>
  </TitlesOfParts>
  <Company>DEPARTEMENT DE LA LOIRE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AMBERT Frederique</dc:creator>
  <cp:lastModifiedBy>SOFONEA Muriel</cp:lastModifiedBy>
  <cp:revision>352</cp:revision>
  <cp:lastPrinted>2024-03-27T10:04:13Z</cp:lastPrinted>
  <dcterms:created xsi:type="dcterms:W3CDTF">2021-03-11T16:10:38Z</dcterms:created>
  <dcterms:modified xsi:type="dcterms:W3CDTF">2024-04-12T08:35:17Z</dcterms:modified>
</cp:coreProperties>
</file>